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95" r:id="rId3"/>
    <p:sldId id="296" r:id="rId4"/>
    <p:sldId id="301" r:id="rId5"/>
    <p:sldId id="298" r:id="rId6"/>
    <p:sldId id="300" r:id="rId7"/>
    <p:sldId id="302" r:id="rId8"/>
    <p:sldId id="303" r:id="rId9"/>
    <p:sldId id="304" r:id="rId10"/>
    <p:sldId id="338" r:id="rId11"/>
    <p:sldId id="349" r:id="rId12"/>
    <p:sldId id="305" r:id="rId13"/>
    <p:sldId id="310" r:id="rId14"/>
    <p:sldId id="311" r:id="rId15"/>
    <p:sldId id="339" r:id="rId16"/>
    <p:sldId id="312" r:id="rId17"/>
    <p:sldId id="313" r:id="rId18"/>
    <p:sldId id="321" r:id="rId19"/>
    <p:sldId id="340" r:id="rId20"/>
    <p:sldId id="324" r:id="rId21"/>
    <p:sldId id="325" r:id="rId22"/>
    <p:sldId id="341" r:id="rId23"/>
    <p:sldId id="343" r:id="rId24"/>
    <p:sldId id="337" r:id="rId25"/>
    <p:sldId id="336" r:id="rId26"/>
    <p:sldId id="344" r:id="rId27"/>
    <p:sldId id="348" r:id="rId28"/>
    <p:sldId id="345" r:id="rId29"/>
    <p:sldId id="346" r:id="rId30"/>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2E2"/>
    <a:srgbClr val="263368"/>
    <a:srgbClr val="1A3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5"/>
    <p:restoredTop sz="75857"/>
  </p:normalViewPr>
  <p:slideViewPr>
    <p:cSldViewPr snapToGrid="0" snapToObjects="1">
      <p:cViewPr>
        <p:scale>
          <a:sx n="117" d="100"/>
          <a:sy n="117" d="100"/>
        </p:scale>
        <p:origin x="20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47B62-173B-BE41-A1AD-81CC7A4A3C10}" type="datetimeFigureOut">
              <a:rPr kumimoji="1" lang="zh-CN" altLang="en-US" smtClean="0"/>
              <a:t>2022/5/11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C972C-9147-F34C-B8B8-D5FE2452F998}" type="slidenum">
              <a:rPr kumimoji="1" lang="zh-CN" altLang="en-US" smtClean="0"/>
              <a:t>‹#›</a:t>
            </a:fld>
            <a:endParaRPr kumimoji="1" lang="zh-CN" altLang="en-US"/>
          </a:p>
        </p:txBody>
      </p:sp>
    </p:spTree>
    <p:extLst>
      <p:ext uri="{BB962C8B-B14F-4D97-AF65-F5344CB8AC3E}">
        <p14:creationId xmlns:p14="http://schemas.microsoft.com/office/powerpoint/2010/main" val="2016102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a:t>
            </a:r>
            <a:r>
              <a:rPr lang="en-US" altLang="zh-CN" dirty="0" err="1"/>
              <a:t>ll</a:t>
            </a:r>
            <a:r>
              <a:rPr lang="en-US" altLang="zh-CN" dirty="0"/>
              <a:t> introduce some basic concepts about this disease. And the hydatidiform mole is a kind of rare complication of </a:t>
            </a:r>
            <a:r>
              <a:rPr lang="en-US" altLang="zh-CN" dirty="0" err="1"/>
              <a:t>preganancy</a:t>
            </a:r>
            <a:r>
              <a:rPr lang="en-US" altLang="zh-CN" dirty="0"/>
              <a:t> with abnormal hyper growth of trophoblasts, which are cells that normally develop into placenta</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a:t>
            </a:fld>
            <a:endParaRPr kumimoji="1" lang="zh-CN" altLang="en-US"/>
          </a:p>
        </p:txBody>
      </p:sp>
    </p:spTree>
    <p:extLst>
      <p:ext uri="{BB962C8B-B14F-4D97-AF65-F5344CB8AC3E}">
        <p14:creationId xmlns:p14="http://schemas.microsoft.com/office/powerpoint/2010/main" val="1707528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a:t>
            </a:r>
            <a:r>
              <a:rPr lang="en-US" altLang="zh-CN" dirty="0" err="1"/>
              <a:t>cnv</a:t>
            </a:r>
            <a:r>
              <a:rPr lang="en-US" altLang="zh-CN" dirty="0"/>
              <a:t> calling tools, I chose two tools, CNVkit and conifer, after amount of literature review, and the reason why I chose them is that, there are two frequently used patterns when you do the </a:t>
            </a:r>
            <a:r>
              <a:rPr lang="en-US" altLang="zh-CN" dirty="0" err="1"/>
              <a:t>cnv</a:t>
            </a:r>
            <a:r>
              <a:rPr lang="en-US" altLang="zh-CN" dirty="0"/>
              <a:t> calling. Based on </a:t>
            </a:r>
            <a:r>
              <a:rPr lang="en-US" altLang="zh-CN" dirty="0" err="1"/>
              <a:t>wes</a:t>
            </a:r>
            <a:r>
              <a:rPr lang="en-US" altLang="zh-CN" dirty="0"/>
              <a:t> data,  tumor-normal paired and pooling. And these two tools are one of the best using this two patterns and the accuracy of them are around 90percent.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the </a:t>
            </a:r>
            <a:r>
              <a:rPr kumimoji="1" lang="en-US" altLang="zh-CN" dirty="0" err="1"/>
              <a:t>cnvkit</a:t>
            </a:r>
            <a:r>
              <a:rPr kumimoji="1" lang="en-US" altLang="zh-CN" dirty="0"/>
              <a:t>, it consider both the target regions, in </a:t>
            </a:r>
            <a:r>
              <a:rPr kumimoji="1" lang="en-US" altLang="zh-CN" dirty="0" err="1"/>
              <a:t>wes</a:t>
            </a:r>
            <a:r>
              <a:rPr kumimoji="1" lang="en-US" altLang="zh-CN" dirty="0"/>
              <a:t>, the exome region and the anti-target regions to calculate the read depth of each bin in the target regions. And it generate the reference, which I used the fetus sample data as reference in my case, then </a:t>
            </a:r>
            <a:r>
              <a:rPr kumimoji="1" lang="en-US" altLang="zh-CN" dirty="0" err="1"/>
              <a:t>eventally</a:t>
            </a:r>
            <a:r>
              <a:rPr kumimoji="1" lang="en-US" altLang="zh-CN" dirty="0"/>
              <a:t> it output the copy ratios of each significant segments, you can export a </a:t>
            </a:r>
            <a:r>
              <a:rPr kumimoji="1" lang="en-US" altLang="zh-CN" dirty="0" err="1"/>
              <a:t>tabl</a:t>
            </a:r>
            <a:r>
              <a:rPr kumimoji="1" lang="en-US" altLang="zh-CN" dirty="0"/>
              <a:t>, do data visualization or use some </a:t>
            </a:r>
            <a:r>
              <a:rPr kumimoji="1" lang="en-US" altLang="zh-CN" dirty="0" err="1"/>
              <a:t>cnvkit</a:t>
            </a:r>
            <a:r>
              <a:rPr kumimoji="1" lang="en-US" altLang="zh-CN" dirty="0"/>
              <a:t> function to do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the conifer, it calculate the read depth by calculate the RPKM in each sample and they use Z score the normalize the RPKM value. After that they perform SVD, singular value decomposition to remove the strong background and noisy in the Z-RPKM matrix to reduce the system </a:t>
            </a:r>
            <a:r>
              <a:rPr kumimoji="1" lang="en-US" altLang="zh-CN" dirty="0" err="1"/>
              <a:t>erorr</a:t>
            </a:r>
            <a:r>
              <a:rPr kumimoji="1" lang="en-US" altLang="zh-CN" dirty="0"/>
              <a:t> of you </a:t>
            </a:r>
            <a:r>
              <a:rPr kumimoji="1" lang="en-US" altLang="zh-CN" dirty="0" err="1"/>
              <a:t>cnv</a:t>
            </a:r>
            <a:r>
              <a:rPr kumimoji="1" lang="en-US" altLang="zh-CN" dirty="0"/>
              <a:t> calling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12</a:t>
            </a:fld>
            <a:endParaRPr kumimoji="1" lang="zh-CN" altLang="en-US"/>
          </a:p>
        </p:txBody>
      </p:sp>
    </p:spTree>
    <p:extLst>
      <p:ext uri="{BB962C8B-B14F-4D97-AF65-F5344CB8AC3E}">
        <p14:creationId xmlns:p14="http://schemas.microsoft.com/office/powerpoint/2010/main" val="91367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comes the main result of data analysis</a:t>
            </a:r>
          </a:p>
          <a:p>
            <a:r>
              <a:rPr kumimoji="1" lang="en-US" altLang="zh-CN" dirty="0"/>
              <a:t>Overall, CNVkit provides a </a:t>
            </a:r>
            <a:r>
              <a:rPr kumimoji="1" lang="en-US" altLang="zh-CN" dirty="0" err="1"/>
              <a:t>landascape</a:t>
            </a:r>
            <a:r>
              <a:rPr kumimoji="1" lang="en-US" altLang="zh-CN" dirty="0"/>
              <a:t> of CNV across all the chromosomes</a:t>
            </a:r>
          </a:p>
          <a:p>
            <a:endParaRPr kumimoji="1" lang="en-US" altLang="zh-CN" dirty="0"/>
          </a:p>
          <a:p>
            <a:r>
              <a:rPr kumimoji="1" lang="en-US" altLang="zh-CN" dirty="0"/>
              <a:t>I Set a threshold of point three when detect the </a:t>
            </a:r>
            <a:r>
              <a:rPr kumimoji="1" lang="en-US" altLang="zh-CN" dirty="0" err="1"/>
              <a:t>cnvs</a:t>
            </a:r>
            <a:r>
              <a:rPr kumimoji="1" lang="en-US" altLang="zh-CN" dirty="0"/>
              <a:t>, which are presented as orange points</a:t>
            </a:r>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13</a:t>
            </a:fld>
            <a:endParaRPr kumimoji="1" lang="zh-CN" altLang="en-US"/>
          </a:p>
        </p:txBody>
      </p:sp>
    </p:spTree>
    <p:extLst>
      <p:ext uri="{BB962C8B-B14F-4D97-AF65-F5344CB8AC3E}">
        <p14:creationId xmlns:p14="http://schemas.microsoft.com/office/powerpoint/2010/main" val="94634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a:t>
            </a:r>
            <a:r>
              <a:rPr kumimoji="1" lang="en-US" altLang="zh-CN" dirty="0" err="1"/>
              <a:t>cnvkit</a:t>
            </a:r>
            <a:r>
              <a:rPr kumimoji="1" lang="en-US" altLang="zh-CN" dirty="0"/>
              <a:t> output the txt files containing detected CNVs with gene name, chromosome start end and log2 ratio of copy number and other information</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14</a:t>
            </a:fld>
            <a:endParaRPr kumimoji="1" lang="zh-CN" altLang="en-US"/>
          </a:p>
        </p:txBody>
      </p:sp>
    </p:spTree>
    <p:extLst>
      <p:ext uri="{BB962C8B-B14F-4D97-AF65-F5344CB8AC3E}">
        <p14:creationId xmlns:p14="http://schemas.microsoft.com/office/powerpoint/2010/main" val="417411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same way, conifer generate the regions of CNV and I used the UCSC table browser to transform DNA region into gene list.</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15</a:t>
            </a:fld>
            <a:endParaRPr kumimoji="1" lang="zh-CN" altLang="en-US"/>
          </a:p>
        </p:txBody>
      </p:sp>
    </p:spTree>
    <p:extLst>
      <p:ext uri="{BB962C8B-B14F-4D97-AF65-F5344CB8AC3E}">
        <p14:creationId xmlns:p14="http://schemas.microsoft.com/office/powerpoint/2010/main" val="6087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here finally is the result of case1, I detected 4 </a:t>
            </a:r>
            <a:r>
              <a:rPr kumimoji="1" lang="en-US" altLang="zh-CN" dirty="0" err="1"/>
              <a:t>cnvs</a:t>
            </a:r>
            <a:r>
              <a:rPr kumimoji="1" lang="en-US" altLang="zh-CN" dirty="0"/>
              <a:t> using CNVkit and 7 using Conifer by filtration with gene card and literature review in </a:t>
            </a:r>
            <a:r>
              <a:rPr kumimoji="1" lang="en-US" altLang="zh-CN" dirty="0" err="1"/>
              <a:t>pubmed</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16</a:t>
            </a:fld>
            <a:endParaRPr kumimoji="1" lang="zh-CN" altLang="en-US"/>
          </a:p>
        </p:txBody>
      </p:sp>
    </p:spTree>
    <p:extLst>
      <p:ext uri="{BB962C8B-B14F-4D97-AF65-F5344CB8AC3E}">
        <p14:creationId xmlns:p14="http://schemas.microsoft.com/office/powerpoint/2010/main" val="2783410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 will briefly introduce the detected </a:t>
            </a:r>
            <a:r>
              <a:rPr kumimoji="1" lang="en-US" altLang="zh-CN" dirty="0" err="1"/>
              <a:t>cnvs</a:t>
            </a:r>
            <a:r>
              <a:rPr kumimoji="1" lang="en-US" altLang="zh-CN" dirty="0"/>
              <a:t>, some of them are related to reproductive diseases, others are involved in the CHM pathology directly or indirectly, which you can see, that in blue font</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17</a:t>
            </a:fld>
            <a:endParaRPr kumimoji="1" lang="zh-CN" altLang="en-US"/>
          </a:p>
        </p:txBody>
      </p:sp>
    </p:spTree>
    <p:extLst>
      <p:ext uri="{BB962C8B-B14F-4D97-AF65-F5344CB8AC3E}">
        <p14:creationId xmlns:p14="http://schemas.microsoft.com/office/powerpoint/2010/main" val="184538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conifer result is similar as that of </a:t>
            </a:r>
            <a:r>
              <a:rPr kumimoji="1" lang="en-US" altLang="zh-CN" dirty="0" err="1"/>
              <a:t>cnvkit</a:t>
            </a:r>
            <a:r>
              <a:rPr kumimoji="1" lang="en-US" altLang="zh-CN" dirty="0"/>
              <a:t>, PSG9 and RASA4 </a:t>
            </a:r>
            <a:r>
              <a:rPr kumimoji="1" lang="en-US" altLang="zh-CN" dirty="0" err="1"/>
              <a:t>cnv</a:t>
            </a:r>
            <a:r>
              <a:rPr kumimoji="1" lang="en-US" altLang="zh-CN" dirty="0"/>
              <a:t> loss are detected in both </a:t>
            </a:r>
            <a:r>
              <a:rPr kumimoji="1" lang="en-US" altLang="zh-CN" dirty="0" err="1"/>
              <a:t>cnvkit</a:t>
            </a:r>
            <a:r>
              <a:rPr kumimoji="1" lang="en-US" altLang="zh-CN" dirty="0"/>
              <a:t> and conifer.</a:t>
            </a:r>
          </a:p>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18</a:t>
            </a:fld>
            <a:endParaRPr kumimoji="1" lang="zh-CN" altLang="en-US"/>
          </a:p>
        </p:txBody>
      </p:sp>
    </p:spTree>
    <p:extLst>
      <p:ext uri="{BB962C8B-B14F-4D97-AF65-F5344CB8AC3E}">
        <p14:creationId xmlns:p14="http://schemas.microsoft.com/office/powerpoint/2010/main" val="132088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case2, 8 </a:t>
            </a:r>
            <a:r>
              <a:rPr kumimoji="1" lang="en-US" altLang="zh-CN" dirty="0" err="1"/>
              <a:t>cnvs</a:t>
            </a:r>
            <a:r>
              <a:rPr kumimoji="1" lang="en-US" altLang="zh-CN" dirty="0"/>
              <a:t> were captured by </a:t>
            </a:r>
            <a:r>
              <a:rPr kumimoji="1" lang="en-US" altLang="zh-CN" dirty="0" err="1"/>
              <a:t>cnvkit</a:t>
            </a:r>
            <a:r>
              <a:rPr kumimoji="1" lang="en-US" altLang="zh-CN" dirty="0"/>
              <a:t> and 3 by conifer</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19</a:t>
            </a:fld>
            <a:endParaRPr kumimoji="1" lang="zh-CN" altLang="en-US"/>
          </a:p>
        </p:txBody>
      </p:sp>
    </p:spTree>
    <p:extLst>
      <p:ext uri="{BB962C8B-B14F-4D97-AF65-F5344CB8AC3E}">
        <p14:creationId xmlns:p14="http://schemas.microsoft.com/office/powerpoint/2010/main" val="1053240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a:t>
            </a:r>
            <a:r>
              <a:rPr kumimoji="1" lang="en-US" altLang="zh-CN" dirty="0" err="1"/>
              <a:t>visuallizaiton</a:t>
            </a:r>
            <a:r>
              <a:rPr kumimoji="1" lang="en-US" altLang="zh-CN" dirty="0"/>
              <a:t> again, </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20</a:t>
            </a:fld>
            <a:endParaRPr kumimoji="1" lang="zh-CN" altLang="en-US"/>
          </a:p>
        </p:txBody>
      </p:sp>
    </p:spTree>
    <p:extLst>
      <p:ext uri="{BB962C8B-B14F-4D97-AF65-F5344CB8AC3E}">
        <p14:creationId xmlns:p14="http://schemas.microsoft.com/office/powerpoint/2010/main" val="113123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only three </a:t>
            </a:r>
            <a:r>
              <a:rPr kumimoji="1" lang="en-US" altLang="zh-CN" dirty="0" err="1"/>
              <a:t>cnv</a:t>
            </a:r>
            <a:r>
              <a:rPr kumimoji="1" lang="en-US" altLang="zh-CN" dirty="0"/>
              <a:t> losses were detected by conifer in case2</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21</a:t>
            </a:fld>
            <a:endParaRPr kumimoji="1" lang="zh-CN" altLang="en-US"/>
          </a:p>
        </p:txBody>
      </p:sp>
    </p:spTree>
    <p:extLst>
      <p:ext uri="{BB962C8B-B14F-4D97-AF65-F5344CB8AC3E}">
        <p14:creationId xmlns:p14="http://schemas.microsoft.com/office/powerpoint/2010/main" val="407737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two types of hm, complete molar pregnancy and partial molar pregnancy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Two type: in chm, there is no accompanying viable fetus. While In </a:t>
            </a:r>
            <a:r>
              <a:rPr lang="en-US" altLang="zh-CN" dirty="0" err="1"/>
              <a:t>phm</a:t>
            </a:r>
            <a:r>
              <a:rPr lang="en-US" altLang="zh-CN" dirty="0"/>
              <a:t>, a partially formed but not viable fetus or some identifiable fetal tissues are present.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key genomic feature about the two hm is that a </a:t>
            </a:r>
            <a:r>
              <a:rPr lang="en" altLang="zh-CN" sz="1200" kern="1200" dirty="0">
                <a:solidFill>
                  <a:schemeClr val="tx1"/>
                </a:solidFill>
                <a:effectLst/>
                <a:latin typeface="+mn-lt"/>
                <a:ea typeface="+mn-ea"/>
                <a:cs typeface="+mn-cs"/>
              </a:rPr>
              <a:t>complete hydatidiform mole is derived from abnormal fertilization of two copies of sperm and an ovum that lacks maternal DNA, thus it is diploid, and A partial hydatidiform mole is triploid because of the fertilization of two copies of sperm and a normal ovum with maternal nuclear.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3</a:t>
            </a:fld>
            <a:endParaRPr kumimoji="1" lang="zh-CN" altLang="en-US"/>
          </a:p>
        </p:txBody>
      </p:sp>
    </p:spTree>
    <p:extLst>
      <p:ext uri="{BB962C8B-B14F-4D97-AF65-F5344CB8AC3E}">
        <p14:creationId xmlns:p14="http://schemas.microsoft.com/office/powerpoint/2010/main" val="3799726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ighlight>
                  <a:srgbClr val="FFFF00"/>
                </a:highlight>
              </a:rPr>
              <a:t>So now I put all the results together, and obviously, they have something in common, some of them are related to reproductive disease, which may have the possibility as general biomarker for reproductive diseases, and there are also some genes related to the CHM pathology indirectly, in other words, they affect the expression of HiF1-alpha and EGFR, which are two vital factors in CHM.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highlight>
                  <a:srgbClr val="FFFF00"/>
                </a:highlight>
                <a:latin typeface="+mn-lt"/>
                <a:ea typeface="+mn-ea"/>
                <a:cs typeface="+mn-cs"/>
              </a:rPr>
              <a:t>And the most important is the three genes play a role directly in the pathology of hydatidiform mole. PDGFRB, ERBB2 and CD99. I think those CNVs are worth to be validated by some experiments, and do some further research.</a:t>
            </a:r>
            <a:endParaRPr lang="en" altLang="zh-CN" sz="1200" b="0" i="0" u="none" strike="noStrike" kern="1200" dirty="0">
              <a:solidFill>
                <a:schemeClr val="tx1"/>
              </a:solidFill>
              <a:effectLst/>
              <a:highlight>
                <a:srgbClr val="FFFF00"/>
              </a:highlight>
              <a:latin typeface="+mn-lt"/>
              <a:ea typeface="+mn-ea"/>
              <a:cs typeface="+mn-cs"/>
            </a:endParaRPr>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22</a:t>
            </a:fld>
            <a:endParaRPr kumimoji="1" lang="zh-CN" altLang="en-US"/>
          </a:p>
        </p:txBody>
      </p:sp>
    </p:spTree>
    <p:extLst>
      <p:ext uri="{BB962C8B-B14F-4D97-AF65-F5344CB8AC3E}">
        <p14:creationId xmlns:p14="http://schemas.microsoft.com/office/powerpoint/2010/main" val="1458044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only two genes shared in Conifer and CNVkit in case1 and there is even no one shared in case2. So I wonder why are few CNVs shared by two tools? And when I plot the CNV length detected by two tools, I leant that the reason of the different results of two tools may be that, the CNVkit identified </a:t>
            </a:r>
            <a:r>
              <a:rPr kumimoji="1" lang="en-US" altLang="zh-CN" dirty="0" err="1"/>
              <a:t>cnvs</a:t>
            </a:r>
            <a:r>
              <a:rPr kumimoji="1" lang="en-US" altLang="zh-CN" dirty="0"/>
              <a:t> with a range of length, but conifer may focused on the detection of short CNVs. So I think the results from both tools should be considered to do further validation and research. </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23</a:t>
            </a:fld>
            <a:endParaRPr kumimoji="1" lang="zh-CN" altLang="en-US"/>
          </a:p>
        </p:txBody>
      </p:sp>
    </p:spTree>
    <p:extLst>
      <p:ext uri="{BB962C8B-B14F-4D97-AF65-F5344CB8AC3E}">
        <p14:creationId xmlns:p14="http://schemas.microsoft.com/office/powerpoint/2010/main" val="90737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for the further improvement, in my project, the first issue is the sample size, we only have two cases, but many convincing publication analyzed hundreds of cases </a:t>
            </a:r>
          </a:p>
          <a:p>
            <a:r>
              <a:rPr kumimoji="1" lang="en-US" altLang="zh-CN" dirty="0"/>
              <a:t>And the other issue is about the validation part. Nearly all the previous research detecting </a:t>
            </a:r>
            <a:r>
              <a:rPr kumimoji="1" lang="en-US" altLang="zh-CN" dirty="0" err="1"/>
              <a:t>cnvs</a:t>
            </a:r>
            <a:r>
              <a:rPr kumimoji="1" lang="en-US" altLang="zh-CN" dirty="0"/>
              <a:t> using NGS data included a validation of the CNVs with qPCR or gene array study</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24</a:t>
            </a:fld>
            <a:endParaRPr kumimoji="1" lang="zh-CN" altLang="en-US"/>
          </a:p>
        </p:txBody>
      </p:sp>
    </p:spTree>
    <p:extLst>
      <p:ext uri="{BB962C8B-B14F-4D97-AF65-F5344CB8AC3E}">
        <p14:creationId xmlns:p14="http://schemas.microsoft.com/office/powerpoint/2010/main" val="1878333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conclusion, in this project, I detected 10 … 7 and 3  by analyzing the </a:t>
            </a:r>
            <a:r>
              <a:rPr kumimoji="1" lang="en-US" altLang="zh-CN" dirty="0" err="1"/>
              <a:t>wes</a:t>
            </a:r>
            <a:r>
              <a:rPr kumimoji="1" lang="en-US" altLang="zh-CN" dirty="0"/>
              <a:t> data from two CHMCF cases</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25</a:t>
            </a:fld>
            <a:endParaRPr kumimoji="1" lang="zh-CN" altLang="en-US"/>
          </a:p>
        </p:txBody>
      </p:sp>
    </p:spTree>
    <p:extLst>
      <p:ext uri="{BB962C8B-B14F-4D97-AF65-F5344CB8AC3E}">
        <p14:creationId xmlns:p14="http://schemas.microsoft.com/office/powerpoint/2010/main" val="3738064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26</a:t>
            </a:fld>
            <a:endParaRPr kumimoji="1" lang="zh-CN" altLang="en-US"/>
          </a:p>
        </p:txBody>
      </p:sp>
    </p:spTree>
    <p:extLst>
      <p:ext uri="{BB962C8B-B14F-4D97-AF65-F5344CB8AC3E}">
        <p14:creationId xmlns:p14="http://schemas.microsoft.com/office/powerpoint/2010/main" val="222266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27</a:t>
            </a:fld>
            <a:endParaRPr kumimoji="1" lang="zh-CN" altLang="en-US"/>
          </a:p>
        </p:txBody>
      </p:sp>
    </p:spTree>
    <p:extLst>
      <p:ext uri="{BB962C8B-B14F-4D97-AF65-F5344CB8AC3E}">
        <p14:creationId xmlns:p14="http://schemas.microsoft.com/office/powerpoint/2010/main" val="1414980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28</a:t>
            </a:fld>
            <a:endParaRPr kumimoji="1" lang="zh-CN" altLang="en-US"/>
          </a:p>
        </p:txBody>
      </p:sp>
    </p:spTree>
    <p:extLst>
      <p:ext uri="{BB962C8B-B14F-4D97-AF65-F5344CB8AC3E}">
        <p14:creationId xmlns:p14="http://schemas.microsoft.com/office/powerpoint/2010/main" val="513533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29</a:t>
            </a:fld>
            <a:endParaRPr kumimoji="1" lang="zh-CN" altLang="en-US"/>
          </a:p>
        </p:txBody>
      </p:sp>
    </p:spTree>
    <p:extLst>
      <p:ext uri="{BB962C8B-B14F-4D97-AF65-F5344CB8AC3E}">
        <p14:creationId xmlns:p14="http://schemas.microsoft.com/office/powerpoint/2010/main" val="1104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Genetically, the cause of HM is the abnormal fertilization between 2 sperms and either one empty egg in CHM or one complete egg in PHM. As a result, the CHM is diploid and the PHM is triploid</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4</a:t>
            </a:fld>
            <a:endParaRPr kumimoji="1" lang="zh-CN" altLang="en-US"/>
          </a:p>
        </p:txBody>
      </p:sp>
    </p:spTree>
    <p:extLst>
      <p:ext uri="{BB962C8B-B14F-4D97-AF65-F5344CB8AC3E}">
        <p14:creationId xmlns:p14="http://schemas.microsoft.com/office/powerpoint/2010/main" val="379773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clinical symptoms, many patients have vaginal bleeding…, and all of them present a high level of hCG</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5</a:t>
            </a:fld>
            <a:endParaRPr kumimoji="1" lang="zh-CN" altLang="en-US"/>
          </a:p>
        </p:txBody>
      </p:sp>
    </p:spTree>
    <p:extLst>
      <p:ext uri="{BB962C8B-B14F-4D97-AF65-F5344CB8AC3E}">
        <p14:creationId xmlns:p14="http://schemas.microsoft.com/office/powerpoint/2010/main" val="188098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sz="1200" b="0" i="0" kern="1200" dirty="0">
                <a:solidFill>
                  <a:schemeClr val="tx1"/>
                </a:solidFill>
                <a:effectLst/>
                <a:latin typeface="+mn-lt"/>
                <a:ea typeface="+mn-ea"/>
                <a:cs typeface="+mn-cs"/>
              </a:rPr>
              <a:t>And for the current diagnosis, it usually comes a combination of ultrasound, </a:t>
            </a:r>
            <a:r>
              <a:rPr kumimoji="1" lang="en" altLang="zh-CN" sz="1200" b="0" i="0" kern="1200" dirty="0" err="1">
                <a:solidFill>
                  <a:schemeClr val="tx1"/>
                </a:solidFill>
                <a:effectLst/>
                <a:latin typeface="+mn-lt"/>
                <a:ea typeface="+mn-ea"/>
                <a:cs typeface="+mn-cs"/>
              </a:rPr>
              <a:t>hCG</a:t>
            </a:r>
            <a:r>
              <a:rPr kumimoji="1" lang="en" altLang="zh-CN" sz="1200" b="0" i="0" kern="1200" dirty="0">
                <a:solidFill>
                  <a:schemeClr val="tx1"/>
                </a:solidFill>
                <a:effectLst/>
                <a:latin typeface="+mn-lt"/>
                <a:ea typeface="+mn-ea"/>
                <a:cs typeface="+mn-cs"/>
              </a:rPr>
              <a:t> blood test and eventually the histopathological examination</a:t>
            </a:r>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6</a:t>
            </a:fld>
            <a:endParaRPr kumimoji="1" lang="zh-CN" altLang="en-US"/>
          </a:p>
        </p:txBody>
      </p:sp>
    </p:spTree>
    <p:extLst>
      <p:ext uri="{BB962C8B-B14F-4D97-AF65-F5344CB8AC3E}">
        <p14:creationId xmlns:p14="http://schemas.microsoft.com/office/powerpoint/2010/main" val="115391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But there is no commonly accepted biomarker for HM early diagnosis, which is very important for the treatment selection of </a:t>
            </a:r>
            <a:r>
              <a:rPr lang="en" altLang="zh-CN" sz="1200" b="0" i="0" u="none" strike="noStrike" kern="1200" dirty="0">
                <a:solidFill>
                  <a:schemeClr val="tx1"/>
                </a:solidFill>
                <a:effectLst/>
                <a:latin typeface="+mn-lt"/>
                <a:ea typeface="+mn-ea"/>
                <a:cs typeface="+mn-cs"/>
              </a:rPr>
              <a:t>pregnancy complication</a:t>
            </a:r>
            <a:r>
              <a:rPr kumimoji="1" lang="en-US" altLang="zh-CN" sz="1200" b="0" i="0" u="none" strike="noStrike" kern="1200" dirty="0">
                <a:solidFill>
                  <a:schemeClr val="tx1"/>
                </a:solidFill>
                <a:effectLst/>
                <a:latin typeface="+mn-lt"/>
                <a:ea typeface="+mn-ea"/>
                <a:cs typeface="+mn-cs"/>
              </a:rPr>
              <a:t>. And there is few previous </a:t>
            </a:r>
            <a:r>
              <a:rPr kumimoji="1" lang="en-US" altLang="zh-CN" sz="1200" b="0" i="0" u="none" strike="noStrike" kern="1200" dirty="0" err="1">
                <a:solidFill>
                  <a:schemeClr val="tx1"/>
                </a:solidFill>
                <a:effectLst/>
                <a:latin typeface="+mn-lt"/>
                <a:ea typeface="+mn-ea"/>
                <a:cs typeface="+mn-cs"/>
              </a:rPr>
              <a:t>reseach</a:t>
            </a:r>
            <a:r>
              <a:rPr kumimoji="1" lang="en-US" altLang="zh-CN" sz="1200" b="0" i="0" u="none" strike="noStrike" kern="1200" dirty="0">
                <a:solidFill>
                  <a:schemeClr val="tx1"/>
                </a:solidFill>
                <a:effectLst/>
                <a:latin typeface="+mn-lt"/>
                <a:ea typeface="+mn-ea"/>
                <a:cs typeface="+mn-cs"/>
              </a:rPr>
              <a:t> detecting the  structure </a:t>
            </a:r>
            <a:r>
              <a:rPr kumimoji="1" lang="en-US" altLang="zh-CN" sz="1200" b="0" i="0" u="none" strike="noStrike" kern="1200" dirty="0" err="1">
                <a:solidFill>
                  <a:schemeClr val="tx1"/>
                </a:solidFill>
                <a:effectLst/>
                <a:latin typeface="+mn-lt"/>
                <a:ea typeface="+mn-ea"/>
                <a:cs typeface="+mn-cs"/>
              </a:rPr>
              <a:t>vairants</a:t>
            </a:r>
            <a:r>
              <a:rPr kumimoji="1" lang="en-US" altLang="zh-CN" sz="1200" b="0" i="0" u="none" strike="noStrike" kern="1200" dirty="0">
                <a:solidFill>
                  <a:schemeClr val="tx1"/>
                </a:solidFill>
                <a:effectLst/>
                <a:latin typeface="+mn-lt"/>
                <a:ea typeface="+mn-ea"/>
                <a:cs typeface="+mn-cs"/>
              </a:rPr>
              <a:t> such as the copy number variants in CHM. Therefore, in my project, with the </a:t>
            </a:r>
            <a:r>
              <a:rPr kumimoji="1" lang="en-US" altLang="zh-CN" sz="1200" b="0" i="0" u="none" strike="noStrike" kern="1200" dirty="0" err="1">
                <a:solidFill>
                  <a:schemeClr val="tx1"/>
                </a:solidFill>
                <a:effectLst/>
                <a:latin typeface="+mn-lt"/>
                <a:ea typeface="+mn-ea"/>
                <a:cs typeface="+mn-cs"/>
              </a:rPr>
              <a:t>wes</a:t>
            </a:r>
            <a:r>
              <a:rPr kumimoji="1" lang="en-US" altLang="zh-CN" sz="1200" b="0" i="0" u="none" strike="noStrike" kern="1200" dirty="0">
                <a:solidFill>
                  <a:schemeClr val="tx1"/>
                </a:solidFill>
                <a:effectLst/>
                <a:latin typeface="+mn-lt"/>
                <a:ea typeface="+mn-ea"/>
                <a:cs typeface="+mn-cs"/>
              </a:rPr>
              <a:t> data of two cases of CHMCF, I would like to investigate whether there is any CNV can be the candidate of CHM biomarker or involved in the pathology of CHM.</a:t>
            </a:r>
            <a:endParaRPr lang="en"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7</a:t>
            </a:fld>
            <a:endParaRPr kumimoji="1" lang="zh-CN" altLang="en-US"/>
          </a:p>
        </p:txBody>
      </p:sp>
    </p:spTree>
    <p:extLst>
      <p:ext uri="{BB962C8B-B14F-4D97-AF65-F5344CB8AC3E}">
        <p14:creationId xmlns:p14="http://schemas.microsoft.com/office/powerpoint/2010/main" val="491653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Detecting </a:t>
            </a:r>
            <a:r>
              <a:rPr lang="en-US" altLang="zh-CN" dirty="0">
                <a:solidFill>
                  <a:srgbClr val="0070C0"/>
                </a:solidFill>
              </a:rPr>
              <a:t>Copy Number Variants (CNVs) </a:t>
            </a:r>
            <a:r>
              <a:rPr lang="en-US" altLang="zh-CN" dirty="0"/>
              <a:t>from </a:t>
            </a:r>
            <a:r>
              <a:rPr lang="en-US" altLang="zh-CN" dirty="0">
                <a:solidFill>
                  <a:srgbClr val="0070C0"/>
                </a:solidFill>
              </a:rPr>
              <a:t>Whole-Exome Sequencing data (WES)</a:t>
            </a:r>
            <a:r>
              <a:rPr lang="en-US" altLang="zh-CN" dirty="0"/>
              <a:t> with two commonly used tools called </a:t>
            </a:r>
            <a:r>
              <a:rPr lang="en-US" altLang="zh-CN" dirty="0">
                <a:solidFill>
                  <a:srgbClr val="0070C0"/>
                </a:solidFill>
              </a:rPr>
              <a:t>CNVkit</a:t>
            </a:r>
            <a:r>
              <a:rPr lang="en-US" altLang="zh-CN" dirty="0"/>
              <a:t> and </a:t>
            </a:r>
            <a:r>
              <a:rPr lang="en-US" altLang="zh-CN" dirty="0">
                <a:solidFill>
                  <a:srgbClr val="0070C0"/>
                </a:solidFill>
              </a:rPr>
              <a:t>Conifer</a:t>
            </a:r>
            <a:r>
              <a:rPr lang="en-US" altLang="zh-CN" dirty="0"/>
              <a:t> </a:t>
            </a:r>
          </a:p>
          <a:p>
            <a:endParaRPr kumimoji="1" lang="zh-CN" altLang="en-US" dirty="0"/>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8</a:t>
            </a:fld>
            <a:endParaRPr kumimoji="1" lang="zh-CN" altLang="en-US"/>
          </a:p>
        </p:txBody>
      </p:sp>
    </p:spTree>
    <p:extLst>
      <p:ext uri="{BB962C8B-B14F-4D97-AF65-F5344CB8AC3E}">
        <p14:creationId xmlns:p14="http://schemas.microsoft.com/office/powerpoint/2010/main" val="437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data used were from </a:t>
            </a:r>
            <a:r>
              <a:rPr lang="en" altLang="zh-CN" sz="1200" b="0" i="0" u="none" strike="noStrike" kern="1200" dirty="0" err="1">
                <a:solidFill>
                  <a:schemeClr val="tx1"/>
                </a:solidFill>
                <a:effectLst/>
                <a:latin typeface="+mn-lt"/>
                <a:ea typeface="+mn-ea"/>
                <a:cs typeface="+mn-cs"/>
              </a:rPr>
              <a:t>Womens</a:t>
            </a:r>
            <a:r>
              <a:rPr lang="en" altLang="zh-CN" sz="1200" b="0" i="0" u="none" strike="noStrike" kern="1200" dirty="0">
                <a:solidFill>
                  <a:schemeClr val="tx1"/>
                </a:solidFill>
                <a:effectLst/>
                <a:latin typeface="+mn-lt"/>
                <a:ea typeface="+mn-ea"/>
                <a:cs typeface="+mn-cs"/>
              </a:rPr>
              <a:t> hospital of Zhejiang University</a:t>
            </a:r>
            <a:r>
              <a:rPr kumimoji="1" lang="en-US" altLang="zh-CN" sz="1200" b="0" i="0" u="none" strike="noStrike" kern="1200" dirty="0">
                <a:solidFill>
                  <a:schemeClr val="tx1"/>
                </a:solidFill>
                <a:effectLst/>
                <a:latin typeface="+mn-lt"/>
                <a:ea typeface="+mn-ea"/>
                <a:cs typeface="+mn-cs"/>
              </a:rPr>
              <a:t>, they provided two cases of CHMCF, with </a:t>
            </a:r>
            <a:r>
              <a:rPr kumimoji="1" lang="en-US" altLang="zh-CN" sz="1200" b="0" i="0" u="none" strike="noStrike" kern="1200" dirty="0" err="1">
                <a:solidFill>
                  <a:schemeClr val="tx1"/>
                </a:solidFill>
                <a:effectLst/>
                <a:latin typeface="+mn-lt"/>
                <a:ea typeface="+mn-ea"/>
                <a:cs typeface="+mn-cs"/>
              </a:rPr>
              <a:t>wes</a:t>
            </a:r>
            <a:r>
              <a:rPr kumimoji="1" lang="en-US" altLang="zh-CN" sz="1200" b="0" i="0" u="none" strike="noStrike" kern="1200" dirty="0">
                <a:solidFill>
                  <a:schemeClr val="tx1"/>
                </a:solidFill>
                <a:effectLst/>
                <a:latin typeface="+mn-lt"/>
                <a:ea typeface="+mn-ea"/>
                <a:cs typeface="+mn-cs"/>
              </a:rPr>
              <a:t> data of father, mother, co-existing fetus and mole. In case 1, the data of fetus tissue was provided, but in case2, only the placental villi data was given.</a:t>
            </a:r>
            <a:endParaRPr lang="en"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9</a:t>
            </a:fld>
            <a:endParaRPr kumimoji="1" lang="zh-CN" altLang="en-US"/>
          </a:p>
        </p:txBody>
      </p:sp>
    </p:spTree>
    <p:extLst>
      <p:ext uri="{BB962C8B-B14F-4D97-AF65-F5344CB8AC3E}">
        <p14:creationId xmlns:p14="http://schemas.microsoft.com/office/powerpoint/2010/main" val="170321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here is the clinical brief of two CHMCF cases, they all presented severe symptoms including …, and they chose to </a:t>
            </a:r>
            <a:r>
              <a:rPr lang="en" altLang="zh-CN" sz="1200" b="0" i="0" u="none" strike="noStrike" kern="1200" dirty="0">
                <a:solidFill>
                  <a:schemeClr val="tx1"/>
                </a:solidFill>
                <a:effectLst/>
                <a:latin typeface="+mn-lt"/>
                <a:ea typeface="+mn-ea"/>
                <a:cs typeface="+mn-cs"/>
              </a:rPr>
              <a:t>do the operation to clear the palace Around the second month </a:t>
            </a:r>
          </a:p>
        </p:txBody>
      </p:sp>
      <p:sp>
        <p:nvSpPr>
          <p:cNvPr id="4" name="灯片编号占位符 3"/>
          <p:cNvSpPr>
            <a:spLocks noGrp="1"/>
          </p:cNvSpPr>
          <p:nvPr>
            <p:ph type="sldNum" sz="quarter" idx="5"/>
          </p:nvPr>
        </p:nvSpPr>
        <p:spPr/>
        <p:txBody>
          <a:bodyPr/>
          <a:lstStyle/>
          <a:p>
            <a:fld id="{DC0C972C-9147-F34C-B8B8-D5FE2452F998}" type="slidenum">
              <a:rPr kumimoji="1" lang="zh-CN" altLang="en-US" smtClean="0"/>
              <a:t>10</a:t>
            </a:fld>
            <a:endParaRPr kumimoji="1" lang="zh-CN" altLang="en-US"/>
          </a:p>
        </p:txBody>
      </p:sp>
    </p:spTree>
    <p:extLst>
      <p:ext uri="{BB962C8B-B14F-4D97-AF65-F5344CB8AC3E}">
        <p14:creationId xmlns:p14="http://schemas.microsoft.com/office/powerpoint/2010/main" val="72194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C667-86E0-C14D-8626-E0A4388CC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F61F0D7-39D6-104D-8E32-CCF2E223E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C4CCDE7-D327-EA4C-B26C-204E56DE6492}"/>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09958627-29D6-E44C-99C8-98FB9211D22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FD9C738-412E-2A49-9B2E-8D1B9650A719}"/>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402550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7DE5-D3C9-6646-9208-4BB0FD510E1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2CB31B06-BB59-284F-9FB6-91C77455F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FF640CF-CA93-8A45-913B-74A6A026C11F}"/>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2F63B19F-D369-3743-98EA-4E1F4441832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E6FFAF6-55E2-364F-8945-931F89555867}"/>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127695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72D24-3AEE-6441-B2E7-FABC25DEF6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13A11426-1013-1B49-9C17-66F3BF007B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C5EABEE-E8DE-044C-B3B0-04E0D132B2AD}"/>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919B2F7F-0065-2245-B983-61A8724B019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AB43E82-B175-A544-B595-06AD92B0757F}"/>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1891413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FDB8-9DAA-2449-BFFF-C0412105FFA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4ADC113-B090-774E-85C1-64F0727245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90481BC-3C5D-914F-B0AC-06DF45BD4DA3}"/>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DEF7B1A9-9972-174F-9112-2442E1A33A5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F603D6-78FD-1649-9EF1-5CDDDCB67375}"/>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1006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CECD-4B02-5741-AA35-BF20590DAA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C3B236E6-2955-C741-8DD6-B8A24B01C7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B9F2FF-AADA-0241-9ABA-1E623DDEC36F}"/>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FE3652A5-14DE-4B43-900D-6D196F5C3DB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1F7A24A-7D0C-624D-A792-49AB6D71D224}"/>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1514731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7E91-3DCC-A04D-A854-4E4A026510B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47668B3-B377-AD4B-AAEE-0810974A55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7A753F7-1C7A-7641-BFB2-87918EEF4C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B794B9E0-9366-E040-BCD5-87FB95AE9845}"/>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6" name="Footer Placeholder 5">
            <a:extLst>
              <a:ext uri="{FF2B5EF4-FFF2-40B4-BE49-F238E27FC236}">
                <a16:creationId xmlns:a16="http://schemas.microsoft.com/office/drawing/2014/main" id="{98DA0CEC-34B4-834F-BD43-945329A7413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0DE0EC1-1C65-1243-A469-AED26A35876E}"/>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300683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5ED6-96B6-CD43-B304-34DCA3B3BB17}"/>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E118B5D-0AA4-BF41-9A88-467C8954F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735EB-C786-BA40-B655-CC98BFC887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C7B08CB2-522E-634F-8691-15805D3323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4228B2-3859-2C46-9DCE-67C027BC9E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D6A5AF08-7141-7546-93C3-A200D55D60EC}"/>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8" name="Footer Placeholder 7">
            <a:extLst>
              <a:ext uri="{FF2B5EF4-FFF2-40B4-BE49-F238E27FC236}">
                <a16:creationId xmlns:a16="http://schemas.microsoft.com/office/drawing/2014/main" id="{9117545B-458F-6D41-AFBD-530168413659}"/>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7D8BEB2C-D38B-2B4A-9734-4572AF0462E4}"/>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174823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06F7-803E-434F-8ACB-62E290F36F16}"/>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176B2056-AE32-FB4B-A492-92DF1BE9E8E7}"/>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4" name="Footer Placeholder 3">
            <a:extLst>
              <a:ext uri="{FF2B5EF4-FFF2-40B4-BE49-F238E27FC236}">
                <a16:creationId xmlns:a16="http://schemas.microsoft.com/office/drawing/2014/main" id="{1FFA6244-24AE-5447-B483-A58F2E0C3D79}"/>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44B0449-6069-BF4C-B5E1-855A58A70916}"/>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336666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EFCD4-8FC2-B14E-B4B5-6EEF81EE8216}"/>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3" name="Footer Placeholder 2">
            <a:extLst>
              <a:ext uri="{FF2B5EF4-FFF2-40B4-BE49-F238E27FC236}">
                <a16:creationId xmlns:a16="http://schemas.microsoft.com/office/drawing/2014/main" id="{1B1DBD61-E5B7-5849-8031-5D59E7CD86A5}"/>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1FF07189-5463-5D40-8ACB-37215D1B46FE}"/>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2942781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98FF-6B0E-B740-8090-A1BD61D03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AD96D5A9-3B08-834B-B1B0-76A1EC22F1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1AB17F64-60F3-9349-8B58-BC3F8189F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E7662-D81B-984C-BB52-8687342866D2}"/>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6" name="Footer Placeholder 5">
            <a:extLst>
              <a:ext uri="{FF2B5EF4-FFF2-40B4-BE49-F238E27FC236}">
                <a16:creationId xmlns:a16="http://schemas.microsoft.com/office/drawing/2014/main" id="{7D79C843-3545-674B-92AE-B4BB743CDF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C890364-76F2-CE47-ACCC-8884A4AAB94E}"/>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3759158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BD80-2A9C-D74A-B889-44F9AD651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564B6B96-E89C-8A40-81D8-ECA6A2FD8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36821A5A-A832-2642-84D4-E4D20BAEB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8BE4A-A180-5C4E-A941-352E9DAE9C44}"/>
              </a:ext>
            </a:extLst>
          </p:cNvPr>
          <p:cNvSpPr>
            <a:spLocks noGrp="1"/>
          </p:cNvSpPr>
          <p:nvPr>
            <p:ph type="dt" sz="half" idx="10"/>
          </p:nvPr>
        </p:nvSpPr>
        <p:spPr/>
        <p:txBody>
          <a:bodyPr/>
          <a:lstStyle/>
          <a:p>
            <a:fld id="{D4A7AB10-4070-6640-A2F8-2421A1083E71}" type="datetimeFigureOut">
              <a:rPr lang="en-CN" smtClean="0"/>
              <a:t>5/11/22</a:t>
            </a:fld>
            <a:endParaRPr lang="en-CN"/>
          </a:p>
        </p:txBody>
      </p:sp>
      <p:sp>
        <p:nvSpPr>
          <p:cNvPr id="6" name="Footer Placeholder 5">
            <a:extLst>
              <a:ext uri="{FF2B5EF4-FFF2-40B4-BE49-F238E27FC236}">
                <a16:creationId xmlns:a16="http://schemas.microsoft.com/office/drawing/2014/main" id="{26D81EE0-B6EC-8D4C-8458-84743CCCF74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BB76ECF-8FD1-E845-B143-5F2C1D14D1D3}"/>
              </a:ext>
            </a:extLst>
          </p:cNvPr>
          <p:cNvSpPr>
            <a:spLocks noGrp="1"/>
          </p:cNvSpPr>
          <p:nvPr>
            <p:ph type="sldNum" sz="quarter" idx="12"/>
          </p:nvPr>
        </p:nvSpPr>
        <p:spPr/>
        <p:txBody>
          <a:bodyPr/>
          <a:lstStyle/>
          <a:p>
            <a:fld id="{71D75623-7373-D840-9BD8-F1227960811D}" type="slidenum">
              <a:rPr lang="en-CN" smtClean="0"/>
              <a:t>‹#›</a:t>
            </a:fld>
            <a:endParaRPr lang="en-CN"/>
          </a:p>
        </p:txBody>
      </p:sp>
    </p:spTree>
    <p:extLst>
      <p:ext uri="{BB962C8B-B14F-4D97-AF65-F5344CB8AC3E}">
        <p14:creationId xmlns:p14="http://schemas.microsoft.com/office/powerpoint/2010/main" val="69871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DACD2B-1CD7-E746-9D6A-B4AA41E88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14CD49C4-E921-B547-B312-EC0703DD81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D9926E1-FD48-474B-AAA8-6987940D2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7AB10-4070-6640-A2F8-2421A1083E71}" type="datetimeFigureOut">
              <a:rPr lang="en-CN" smtClean="0"/>
              <a:t>5/11/22</a:t>
            </a:fld>
            <a:endParaRPr lang="en-CN"/>
          </a:p>
        </p:txBody>
      </p:sp>
      <p:sp>
        <p:nvSpPr>
          <p:cNvPr id="5" name="Footer Placeholder 4">
            <a:extLst>
              <a:ext uri="{FF2B5EF4-FFF2-40B4-BE49-F238E27FC236}">
                <a16:creationId xmlns:a16="http://schemas.microsoft.com/office/drawing/2014/main" id="{71DCC782-157A-2647-83EB-64C7AD1477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4B50E03A-CE4A-6B47-BEDD-4B46B7425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75623-7373-D840-9BD8-F1227960811D}" type="slidenum">
              <a:rPr lang="en-CN" smtClean="0"/>
              <a:t>‹#›</a:t>
            </a:fld>
            <a:endParaRPr lang="en-CN"/>
          </a:p>
        </p:txBody>
      </p:sp>
    </p:spTree>
    <p:extLst>
      <p:ext uri="{BB962C8B-B14F-4D97-AF65-F5344CB8AC3E}">
        <p14:creationId xmlns:p14="http://schemas.microsoft.com/office/powerpoint/2010/main" val="310296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jpe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e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jpe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pubmed.ncbi.nlm.nih.gov/8504434/" TargetMode="External"/><Relationship Id="rId3" Type="http://schemas.openxmlformats.org/officeDocument/2006/relationships/image" Target="../media/image4.jpeg"/><Relationship Id="rId7" Type="http://schemas.openxmlformats.org/officeDocument/2006/relationships/hyperlink" Target="https://pubmed.ncbi.nlm.nih.gov/3305320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pubmed.ncbi.nlm.nih.gov/30639621/" TargetMode="External"/><Relationship Id="rId5" Type="http://schemas.openxmlformats.org/officeDocument/2006/relationships/hyperlink" Target="https://www.sciencedirect.com/science/article/pii/S0304383503006281?via%3Dihub" TargetMode="External"/><Relationship Id="rId10" Type="http://schemas.openxmlformats.org/officeDocument/2006/relationships/hyperlink" Target="https://pubmed.ncbi.nlm.nih.gov/12658752/" TargetMode="External"/><Relationship Id="rId4" Type="http://schemas.openxmlformats.org/officeDocument/2006/relationships/hyperlink" Target="https://pubmed.ncbi.nlm.nih.gov/33065549/" TargetMode="External"/><Relationship Id="rId9" Type="http://schemas.openxmlformats.org/officeDocument/2006/relationships/hyperlink" Target="https://pubmed.ncbi.nlm.nih.gov/19836147/"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pubmed.ncbi.nlm.nih.gov/20630481/" TargetMode="External"/><Relationship Id="rId13" Type="http://schemas.openxmlformats.org/officeDocument/2006/relationships/hyperlink" Target="https://www.ncbi.nlm.nih.gov/pmc/articles/PMC5356248/" TargetMode="External"/><Relationship Id="rId3" Type="http://schemas.openxmlformats.org/officeDocument/2006/relationships/image" Target="../media/image4.jpeg"/><Relationship Id="rId7" Type="http://schemas.openxmlformats.org/officeDocument/2006/relationships/hyperlink" Target="https://pubmed.ncbi.nlm.nih.gov/31316002/" TargetMode="External"/><Relationship Id="rId12" Type="http://schemas.openxmlformats.org/officeDocument/2006/relationships/hyperlink" Target="https://pubmed.ncbi.nlm.nih.gov/254652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pubmed.ncbi.nlm.nih.gov/30103729/" TargetMode="External"/><Relationship Id="rId11" Type="http://schemas.openxmlformats.org/officeDocument/2006/relationships/hyperlink" Target="https://pubmed.ncbi.nlm.nih.gov/32799774/" TargetMode="External"/><Relationship Id="rId5" Type="http://schemas.openxmlformats.org/officeDocument/2006/relationships/hyperlink" Target="https://pubmed.ncbi.nlm.nih.gov/31649264/" TargetMode="External"/><Relationship Id="rId10" Type="http://schemas.openxmlformats.org/officeDocument/2006/relationships/hyperlink" Target="https://pubmed.ncbi.nlm.nih.gov/30975171/" TargetMode="External"/><Relationship Id="rId4" Type="http://schemas.openxmlformats.org/officeDocument/2006/relationships/hyperlink" Target="https://www.ncbi.nlm.nih.gov/gene/86" TargetMode="External"/><Relationship Id="rId9" Type="http://schemas.openxmlformats.org/officeDocument/2006/relationships/hyperlink" Target="https://pubmed.ncbi.nlm.nih.gov/2574087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B3D9-2A99-414E-B13C-7F44949439EC}"/>
              </a:ext>
            </a:extLst>
          </p:cNvPr>
          <p:cNvSpPr>
            <a:spLocks noGrp="1"/>
          </p:cNvSpPr>
          <p:nvPr>
            <p:ph type="ctrTitle"/>
          </p:nvPr>
        </p:nvSpPr>
        <p:spPr>
          <a:xfrm>
            <a:off x="670819" y="1041400"/>
            <a:ext cx="10632559" cy="2387600"/>
          </a:xfrm>
        </p:spPr>
        <p:txBody>
          <a:bodyPr>
            <a:noAutofit/>
          </a:bodyPr>
          <a:lstStyle/>
          <a:p>
            <a:r>
              <a:rPr lang="en-US" altLang="zh-CN" sz="4600" dirty="0">
                <a:latin typeface="+mn-lt"/>
              </a:rPr>
              <a:t>Detection  of c</a:t>
            </a:r>
            <a:r>
              <a:rPr lang="en-US" sz="4600" dirty="0">
                <a:latin typeface="+mn-lt"/>
              </a:rPr>
              <a:t>opy number variation from whole-exome sequencing data of complete hydatidiform mole with co-existing fetus (CHMCF)</a:t>
            </a:r>
            <a:endParaRPr lang="en-CN" sz="4600" dirty="0">
              <a:latin typeface="+mn-lt"/>
            </a:endParaRPr>
          </a:p>
        </p:txBody>
      </p:sp>
      <p:sp>
        <p:nvSpPr>
          <p:cNvPr id="3" name="Subtitle 2">
            <a:extLst>
              <a:ext uri="{FF2B5EF4-FFF2-40B4-BE49-F238E27FC236}">
                <a16:creationId xmlns:a16="http://schemas.microsoft.com/office/drawing/2014/main" id="{96C06581-E8E4-484D-95D9-22366AB02586}"/>
              </a:ext>
            </a:extLst>
          </p:cNvPr>
          <p:cNvSpPr>
            <a:spLocks noGrp="1"/>
          </p:cNvSpPr>
          <p:nvPr>
            <p:ph type="subTitle" idx="1"/>
          </p:nvPr>
        </p:nvSpPr>
        <p:spPr>
          <a:xfrm>
            <a:off x="1415099" y="3954440"/>
            <a:ext cx="9144000" cy="1655762"/>
          </a:xfrm>
        </p:spPr>
        <p:txBody>
          <a:bodyPr/>
          <a:lstStyle/>
          <a:p>
            <a:r>
              <a:rPr lang="en-CN">
                <a:latin typeface="Calibri" panose="020F0502020204030204" pitchFamily="34" charset="0"/>
                <a:cs typeface="Calibri" panose="020F0502020204030204" pitchFamily="34" charset="0"/>
              </a:rPr>
              <a:t>jiajun </a:t>
            </a:r>
            <a:r>
              <a:rPr lang="en-US" dirty="0">
                <a:latin typeface="Calibri" panose="020F0502020204030204" pitchFamily="34" charset="0"/>
                <a:cs typeface="Calibri" panose="020F0502020204030204" pitchFamily="34" charset="0"/>
              </a:rPr>
              <a:t>C</a:t>
            </a:r>
            <a:r>
              <a:rPr lang="en-CN">
                <a:latin typeface="Calibri" panose="020F0502020204030204" pitchFamily="34" charset="0"/>
                <a:cs typeface="Calibri" panose="020F0502020204030204" pitchFamily="34" charset="0"/>
              </a:rPr>
              <a:t>ui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Supervised by Chen Li</a:t>
            </a:r>
            <a:endParaRPr lang="en-CN" dirty="0">
              <a:latin typeface="Calibri" panose="020F0502020204030204" pitchFamily="34" charset="0"/>
              <a:cs typeface="Calibri" panose="020F0502020204030204" pitchFamily="34" charset="0"/>
            </a:endParaRPr>
          </a:p>
        </p:txBody>
      </p:sp>
      <p:pic>
        <p:nvPicPr>
          <p:cNvPr id="1026" name="Picture 2" descr="Whole Exome Sequencing | Services | Macrogen Europe">
            <a:extLst>
              <a:ext uri="{FF2B5EF4-FFF2-40B4-BE49-F238E27FC236}">
                <a16:creationId xmlns:a16="http://schemas.microsoft.com/office/drawing/2014/main" id="{33AB3EB3-432E-A341-AD33-737BD86AB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882" y="5528931"/>
            <a:ext cx="1330300" cy="1329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lar Pregnancy">
            <a:extLst>
              <a:ext uri="{FF2B5EF4-FFF2-40B4-BE49-F238E27FC236}">
                <a16:creationId xmlns:a16="http://schemas.microsoft.com/office/drawing/2014/main" id="{085A717D-F9B8-1640-B262-AFD9EC3D2C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801"/>
          <a:stretch/>
        </p:blipFill>
        <p:spPr bwMode="auto">
          <a:xfrm>
            <a:off x="5388222" y="5564001"/>
            <a:ext cx="2636729" cy="1258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alaxy Europe | New and updated CNV and Variant Calling tools">
            <a:extLst>
              <a:ext uri="{FF2B5EF4-FFF2-40B4-BE49-F238E27FC236}">
                <a16:creationId xmlns:a16="http://schemas.microsoft.com/office/drawing/2014/main" id="{B15D6971-E1AA-C949-B6B5-D54181898A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4142" y="5669210"/>
            <a:ext cx="1048507" cy="104850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52ADCA98-D3B6-8A4A-AE17-04BA41195F5A}"/>
              </a:ext>
            </a:extLst>
          </p:cNvPr>
          <p:cNvGrpSpPr/>
          <p:nvPr/>
        </p:nvGrpSpPr>
        <p:grpSpPr>
          <a:xfrm>
            <a:off x="8210581" y="6008801"/>
            <a:ext cx="408708" cy="369332"/>
            <a:chOff x="8644270" y="5943600"/>
            <a:chExt cx="408708" cy="369332"/>
          </a:xfrm>
        </p:grpSpPr>
        <p:sp>
          <p:nvSpPr>
            <p:cNvPr id="4" name="文本框 3">
              <a:extLst>
                <a:ext uri="{FF2B5EF4-FFF2-40B4-BE49-F238E27FC236}">
                  <a16:creationId xmlns:a16="http://schemas.microsoft.com/office/drawing/2014/main" id="{0B47F5D1-AB75-E542-BFA1-90801189181B}"/>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14" name="文本框 13">
              <a:extLst>
                <a:ext uri="{FF2B5EF4-FFF2-40B4-BE49-F238E27FC236}">
                  <a16:creationId xmlns:a16="http://schemas.microsoft.com/office/drawing/2014/main" id="{67F83520-F2FC-F147-9A2F-CB0FCE3BBB1E}"/>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grpSp>
        <p:nvGrpSpPr>
          <p:cNvPr id="16" name="组合 15">
            <a:extLst>
              <a:ext uri="{FF2B5EF4-FFF2-40B4-BE49-F238E27FC236}">
                <a16:creationId xmlns:a16="http://schemas.microsoft.com/office/drawing/2014/main" id="{4B91CC57-AA69-DC4A-867A-B370D914BBF7}"/>
              </a:ext>
            </a:extLst>
          </p:cNvPr>
          <p:cNvGrpSpPr/>
          <p:nvPr/>
        </p:nvGrpSpPr>
        <p:grpSpPr>
          <a:xfrm>
            <a:off x="10306808" y="6008801"/>
            <a:ext cx="408708" cy="369332"/>
            <a:chOff x="8644270" y="5943600"/>
            <a:chExt cx="408708" cy="369332"/>
          </a:xfrm>
        </p:grpSpPr>
        <p:sp>
          <p:nvSpPr>
            <p:cNvPr id="17" name="文本框 16">
              <a:extLst>
                <a:ext uri="{FF2B5EF4-FFF2-40B4-BE49-F238E27FC236}">
                  <a16:creationId xmlns:a16="http://schemas.microsoft.com/office/drawing/2014/main" id="{A9BFFA78-2C76-9746-82F6-954C65358B5B}"/>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18" name="文本框 17">
              <a:extLst>
                <a:ext uri="{FF2B5EF4-FFF2-40B4-BE49-F238E27FC236}">
                  <a16:creationId xmlns:a16="http://schemas.microsoft.com/office/drawing/2014/main" id="{B1286F44-C9B8-EA4D-8BCE-0AC971CD4533}"/>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spTree>
    <p:extLst>
      <p:ext uri="{BB962C8B-B14F-4D97-AF65-F5344CB8AC3E}">
        <p14:creationId xmlns:p14="http://schemas.microsoft.com/office/powerpoint/2010/main" val="3300969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Methodology</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485977"/>
            <a:ext cx="10515600" cy="4772752"/>
          </a:xfrm>
        </p:spPr>
        <p:txBody>
          <a:bodyPr>
            <a:normAutofit/>
          </a:bodyPr>
          <a:lstStyle/>
          <a:p>
            <a:pPr marL="0" indent="0" algn="just">
              <a:buNone/>
            </a:pPr>
            <a:r>
              <a:rPr lang="en-US" altLang="zh-CN" dirty="0"/>
              <a:t>Clinical report:</a:t>
            </a:r>
          </a:p>
          <a:p>
            <a:pPr marL="0" indent="0" algn="just">
              <a:buNone/>
            </a:pPr>
            <a:endParaRPr lang="en-US" altLang="zh-CN" dirty="0"/>
          </a:p>
          <a:p>
            <a:pPr marL="0" indent="0" algn="just">
              <a:buNone/>
            </a:pPr>
            <a:r>
              <a:rPr lang="en-US" altLang="zh-CN" dirty="0"/>
              <a:t>Case		  Case 1 (22 years old):		Case2 (34 years old):</a:t>
            </a:r>
          </a:p>
          <a:p>
            <a:pPr marL="0" indent="0" algn="just">
              <a:buNone/>
            </a:pPr>
            <a:r>
              <a:rPr lang="en-US" altLang="zh-CN" dirty="0"/>
              <a:t>CHM 		  4.0*3.5*2.5cm</a:t>
            </a:r>
            <a:r>
              <a:rPr lang="zh-CN" altLang="zh-CN" dirty="0"/>
              <a:t> </a:t>
            </a:r>
            <a:r>
              <a:rPr lang="en-US" altLang="zh-CN" dirty="0"/>
              <a:t>			8.3*9.5*6.7cm</a:t>
            </a:r>
          </a:p>
          <a:p>
            <a:pPr marL="0" indent="0" algn="just">
              <a:buNone/>
            </a:pPr>
            <a:r>
              <a:rPr lang="en-US" altLang="zh-CN" dirty="0"/>
              <a:t>Gestational	  13w+5</a:t>
            </a:r>
            <a:r>
              <a:rPr lang="zh-CN" altLang="zh-CN" dirty="0"/>
              <a:t> </a:t>
            </a:r>
            <a:r>
              <a:rPr lang="en-US" altLang="zh-CN" dirty="0"/>
              <a:t>				10w+6</a:t>
            </a:r>
            <a:r>
              <a:rPr lang="zh-CN" altLang="zh-CN" dirty="0"/>
              <a:t> </a:t>
            </a:r>
            <a:endParaRPr lang="en-US" altLang="zh-CN" dirty="0"/>
          </a:p>
          <a:p>
            <a:pPr marL="0" indent="0" algn="just">
              <a:buNone/>
            </a:pPr>
            <a:r>
              <a:rPr lang="en-US" altLang="zh-CN" dirty="0"/>
              <a:t>weeks</a:t>
            </a:r>
          </a:p>
          <a:p>
            <a:pPr marL="0" indent="0" algn="just">
              <a:buNone/>
            </a:pPr>
            <a:r>
              <a:rPr lang="en-US" altLang="zh-CN" dirty="0"/>
              <a:t>Symptoms          vaginal bleeding, hyper vomiting and high hCG level </a:t>
            </a:r>
          </a:p>
          <a:p>
            <a:pPr marL="0" indent="0" algn="just">
              <a:buNone/>
            </a:pPr>
            <a:r>
              <a:rPr lang="en-US" altLang="zh-CN" dirty="0"/>
              <a:t>hCG level   	  313,694 IU/L			924,904 IU/L</a:t>
            </a:r>
          </a:p>
        </p:txBody>
      </p:sp>
      <p:cxnSp>
        <p:nvCxnSpPr>
          <p:cNvPr id="11" name="直线连接符 10">
            <a:extLst>
              <a:ext uri="{FF2B5EF4-FFF2-40B4-BE49-F238E27FC236}">
                <a16:creationId xmlns:a16="http://schemas.microsoft.com/office/drawing/2014/main" id="{877A0C08-477E-174C-BF3A-6ACD433AA92C}"/>
              </a:ext>
            </a:extLst>
          </p:cNvPr>
          <p:cNvCxnSpPr>
            <a:cxnSpLocks/>
          </p:cNvCxnSpPr>
          <p:nvPr/>
        </p:nvCxnSpPr>
        <p:spPr>
          <a:xfrm flipH="1">
            <a:off x="6826828" y="2457451"/>
            <a:ext cx="1" cy="2063776"/>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3" name="直线连接符 12">
            <a:extLst>
              <a:ext uri="{FF2B5EF4-FFF2-40B4-BE49-F238E27FC236}">
                <a16:creationId xmlns:a16="http://schemas.microsoft.com/office/drawing/2014/main" id="{B29D8D22-7696-5F40-8B05-3C04E9B3292B}"/>
              </a:ext>
            </a:extLst>
          </p:cNvPr>
          <p:cNvCxnSpPr>
            <a:cxnSpLocks/>
          </p:cNvCxnSpPr>
          <p:nvPr/>
        </p:nvCxnSpPr>
        <p:spPr>
          <a:xfrm>
            <a:off x="531348" y="3458584"/>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4" name="直线连接符 13">
            <a:extLst>
              <a:ext uri="{FF2B5EF4-FFF2-40B4-BE49-F238E27FC236}">
                <a16:creationId xmlns:a16="http://schemas.microsoft.com/office/drawing/2014/main" id="{753F59F5-A119-F54A-BD35-47B877A413A1}"/>
              </a:ext>
            </a:extLst>
          </p:cNvPr>
          <p:cNvCxnSpPr>
            <a:cxnSpLocks/>
          </p:cNvCxnSpPr>
          <p:nvPr/>
        </p:nvCxnSpPr>
        <p:spPr>
          <a:xfrm>
            <a:off x="516107" y="4521227"/>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5" name="直线连接符 14">
            <a:extLst>
              <a:ext uri="{FF2B5EF4-FFF2-40B4-BE49-F238E27FC236}">
                <a16:creationId xmlns:a16="http://schemas.microsoft.com/office/drawing/2014/main" id="{678C7E4B-0B4F-2D40-AED5-2009B869C7F4}"/>
              </a:ext>
            </a:extLst>
          </p:cNvPr>
          <p:cNvCxnSpPr>
            <a:cxnSpLocks/>
          </p:cNvCxnSpPr>
          <p:nvPr/>
        </p:nvCxnSpPr>
        <p:spPr>
          <a:xfrm flipH="1">
            <a:off x="516107" y="2441314"/>
            <a:ext cx="15240" cy="3140631"/>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6" name="直线连接符 15">
            <a:extLst>
              <a:ext uri="{FF2B5EF4-FFF2-40B4-BE49-F238E27FC236}">
                <a16:creationId xmlns:a16="http://schemas.microsoft.com/office/drawing/2014/main" id="{55AE3D8A-0D8B-C04F-A8EB-7B3C75C18927}"/>
              </a:ext>
            </a:extLst>
          </p:cNvPr>
          <p:cNvCxnSpPr>
            <a:cxnSpLocks/>
          </p:cNvCxnSpPr>
          <p:nvPr/>
        </p:nvCxnSpPr>
        <p:spPr>
          <a:xfrm>
            <a:off x="11257484" y="2441314"/>
            <a:ext cx="15239" cy="3140631"/>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73239041-3DB7-6741-AB61-7379D578EC5D}"/>
              </a:ext>
            </a:extLst>
          </p:cNvPr>
          <p:cNvCxnSpPr>
            <a:cxnSpLocks/>
          </p:cNvCxnSpPr>
          <p:nvPr/>
        </p:nvCxnSpPr>
        <p:spPr>
          <a:xfrm>
            <a:off x="531346" y="2441314"/>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1C607DF9-8455-6442-BC95-B9B2BF281DEF}"/>
              </a:ext>
            </a:extLst>
          </p:cNvPr>
          <p:cNvCxnSpPr>
            <a:cxnSpLocks/>
          </p:cNvCxnSpPr>
          <p:nvPr/>
        </p:nvCxnSpPr>
        <p:spPr>
          <a:xfrm>
            <a:off x="531346" y="2970904"/>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C3C17070-1732-B949-8ED2-49A23EADCB9B}"/>
              </a:ext>
            </a:extLst>
          </p:cNvPr>
          <p:cNvCxnSpPr>
            <a:cxnSpLocks/>
          </p:cNvCxnSpPr>
          <p:nvPr/>
        </p:nvCxnSpPr>
        <p:spPr>
          <a:xfrm>
            <a:off x="531346" y="5061555"/>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891CD2A9-768B-FE42-A57E-57E847DD42BA}"/>
              </a:ext>
            </a:extLst>
          </p:cNvPr>
          <p:cNvCxnSpPr>
            <a:cxnSpLocks/>
          </p:cNvCxnSpPr>
          <p:nvPr/>
        </p:nvCxnSpPr>
        <p:spPr>
          <a:xfrm flipH="1">
            <a:off x="2493820" y="2425178"/>
            <a:ext cx="1" cy="3156768"/>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B80561F4-F3ED-7948-943C-7D87B4856712}"/>
              </a:ext>
            </a:extLst>
          </p:cNvPr>
          <p:cNvCxnSpPr>
            <a:cxnSpLocks/>
          </p:cNvCxnSpPr>
          <p:nvPr/>
        </p:nvCxnSpPr>
        <p:spPr>
          <a:xfrm>
            <a:off x="516107" y="5581946"/>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26" name="直线连接符 25">
            <a:extLst>
              <a:ext uri="{FF2B5EF4-FFF2-40B4-BE49-F238E27FC236}">
                <a16:creationId xmlns:a16="http://schemas.microsoft.com/office/drawing/2014/main" id="{877A0C08-477E-174C-BF3A-6ACD433AA92C}"/>
              </a:ext>
            </a:extLst>
          </p:cNvPr>
          <p:cNvCxnSpPr>
            <a:cxnSpLocks/>
          </p:cNvCxnSpPr>
          <p:nvPr/>
        </p:nvCxnSpPr>
        <p:spPr>
          <a:xfrm>
            <a:off x="6826827" y="5101120"/>
            <a:ext cx="1" cy="48082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pic>
        <p:nvPicPr>
          <p:cNvPr id="32" name="图片 31" descr="文本&#10;&#10;描述已自动生成">
            <a:extLst>
              <a:ext uri="{FF2B5EF4-FFF2-40B4-BE49-F238E27FC236}">
                <a16:creationId xmlns:a16="http://schemas.microsoft.com/office/drawing/2014/main" id="{9A1599DC-AED5-F949-801C-86046F126318}"/>
              </a:ext>
            </a:extLst>
          </p:cNvPr>
          <p:cNvPicPr>
            <a:picLocks noChangeAspect="1"/>
          </p:cNvPicPr>
          <p:nvPr/>
        </p:nvPicPr>
        <p:blipFill>
          <a:blip r:embed="rId4"/>
          <a:stretch>
            <a:fillRect/>
          </a:stretch>
        </p:blipFill>
        <p:spPr>
          <a:xfrm>
            <a:off x="7696200" y="6298889"/>
            <a:ext cx="4495800" cy="580329"/>
          </a:xfrm>
          <a:prstGeom prst="rect">
            <a:avLst/>
          </a:prstGeom>
        </p:spPr>
      </p:pic>
    </p:spTree>
    <p:extLst>
      <p:ext uri="{BB962C8B-B14F-4D97-AF65-F5344CB8AC3E}">
        <p14:creationId xmlns:p14="http://schemas.microsoft.com/office/powerpoint/2010/main" val="287740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03CD8E5D-78A7-6340-8DCB-2968738F63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37" y="3315796"/>
            <a:ext cx="3516177" cy="2526658"/>
          </a:xfrm>
          <a:prstGeom prst="rect">
            <a:avLst/>
          </a:prstGeom>
        </p:spPr>
      </p:pic>
      <p:pic>
        <p:nvPicPr>
          <p:cNvPr id="5" name="图片 4" descr="图形用户界面, 应用程序, Excel&#10;&#10;描述已自动生成">
            <a:extLst>
              <a:ext uri="{FF2B5EF4-FFF2-40B4-BE49-F238E27FC236}">
                <a16:creationId xmlns:a16="http://schemas.microsoft.com/office/drawing/2014/main" id="{777FAD0B-C6CA-EC4A-81AA-A156EA7CF8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0256" y="3429000"/>
            <a:ext cx="5739674" cy="2193943"/>
          </a:xfrm>
          <a:prstGeom prst="rect">
            <a:avLst/>
          </a:prstGeom>
        </p:spPr>
      </p:pic>
    </p:spTree>
    <p:extLst>
      <p:ext uri="{BB962C8B-B14F-4D97-AF65-F5344CB8AC3E}">
        <p14:creationId xmlns:p14="http://schemas.microsoft.com/office/powerpoint/2010/main" val="2811157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Methodology</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491828"/>
            <a:ext cx="10515600" cy="4772752"/>
          </a:xfrm>
        </p:spPr>
        <p:txBody>
          <a:bodyPr>
            <a:normAutofit/>
          </a:bodyPr>
          <a:lstStyle/>
          <a:p>
            <a:pPr marL="0" indent="0" algn="just">
              <a:buNone/>
            </a:pPr>
            <a:r>
              <a:rPr lang="en-US" altLang="zh-CN" dirty="0"/>
              <a:t> </a:t>
            </a:r>
          </a:p>
          <a:p>
            <a:pPr marL="0" indent="0" algn="just">
              <a:buNone/>
            </a:pPr>
            <a:endParaRPr lang="en-US" altLang="zh-CN" dirty="0"/>
          </a:p>
          <a:p>
            <a:pPr marL="0" indent="0" algn="just">
              <a:buNone/>
            </a:pPr>
            <a:r>
              <a:rPr lang="en-US" altLang="zh-CN" dirty="0"/>
              <a:t>CNVkit:				Conifer:</a:t>
            </a:r>
          </a:p>
          <a:p>
            <a:pPr marL="0" indent="0" algn="just">
              <a:buNone/>
            </a:pPr>
            <a:endParaRPr lang="en-US" altLang="zh-CN" dirty="0"/>
          </a:p>
          <a:p>
            <a:pPr marL="0" indent="0" algn="just">
              <a:buNone/>
            </a:pPr>
            <a:endParaRPr lang="en-US" altLang="zh-CN" dirty="0"/>
          </a:p>
          <a:p>
            <a:pPr marL="0" indent="0" algn="just">
              <a:buNone/>
            </a:pPr>
            <a:endParaRPr lang="en-US" altLang="zh-CN" dirty="0"/>
          </a:p>
        </p:txBody>
      </p:sp>
      <p:pic>
        <p:nvPicPr>
          <p:cNvPr id="1026" name="Picture 2">
            <a:extLst>
              <a:ext uri="{FF2B5EF4-FFF2-40B4-BE49-F238E27FC236}">
                <a16:creationId xmlns:a16="http://schemas.microsoft.com/office/drawing/2014/main" id="{C81C009A-5AF4-BC40-82BD-6780B0F96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498" y="1753697"/>
            <a:ext cx="2101427" cy="50378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33F579-C39D-EE4F-9FA9-920A6304A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0404" y="2722693"/>
            <a:ext cx="4827360" cy="335501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F58C315-FB4C-A34D-AAF9-B63B0E148BD7}"/>
              </a:ext>
            </a:extLst>
          </p:cNvPr>
          <p:cNvSpPr txBox="1"/>
          <p:nvPr/>
        </p:nvSpPr>
        <p:spPr>
          <a:xfrm>
            <a:off x="644236" y="3244334"/>
            <a:ext cx="2157835" cy="369332"/>
          </a:xfrm>
          <a:prstGeom prst="rect">
            <a:avLst/>
          </a:prstGeom>
          <a:noFill/>
        </p:spPr>
        <p:txBody>
          <a:bodyPr wrap="none" rtlCol="0">
            <a:spAutoFit/>
          </a:bodyPr>
          <a:lstStyle/>
          <a:p>
            <a:r>
              <a:rPr kumimoji="1" lang="en-US" altLang="zh-CN" dirty="0"/>
              <a:t>tumor-normal paired</a:t>
            </a:r>
            <a:endParaRPr kumimoji="1" lang="zh-CN" altLang="en-US" dirty="0"/>
          </a:p>
        </p:txBody>
      </p:sp>
      <p:sp>
        <p:nvSpPr>
          <p:cNvPr id="28" name="文本框 27">
            <a:extLst>
              <a:ext uri="{FF2B5EF4-FFF2-40B4-BE49-F238E27FC236}">
                <a16:creationId xmlns:a16="http://schemas.microsoft.com/office/drawing/2014/main" id="{92EA0EBB-BEFB-944A-A9BE-E29D9DCD6480}"/>
              </a:ext>
            </a:extLst>
          </p:cNvPr>
          <p:cNvSpPr txBox="1"/>
          <p:nvPr/>
        </p:nvSpPr>
        <p:spPr>
          <a:xfrm>
            <a:off x="5500261" y="3244334"/>
            <a:ext cx="886781" cy="369332"/>
          </a:xfrm>
          <a:prstGeom prst="rect">
            <a:avLst/>
          </a:prstGeom>
          <a:noFill/>
        </p:spPr>
        <p:txBody>
          <a:bodyPr wrap="none" rtlCol="0">
            <a:spAutoFit/>
          </a:bodyPr>
          <a:lstStyle/>
          <a:p>
            <a:r>
              <a:rPr kumimoji="1" lang="en-US" altLang="zh-CN" dirty="0"/>
              <a:t>pooling</a:t>
            </a:r>
            <a:endParaRPr kumimoji="1" lang="zh-CN" altLang="en-US" dirty="0"/>
          </a:p>
        </p:txBody>
      </p:sp>
    </p:spTree>
    <p:extLst>
      <p:ext uri="{BB962C8B-B14F-4D97-AF65-F5344CB8AC3E}">
        <p14:creationId xmlns:p14="http://schemas.microsoft.com/office/powerpoint/2010/main" val="172114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overall</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CNVkit</a:t>
            </a:r>
            <a:r>
              <a:rPr lang="zh-CN" altLang="en-US" dirty="0"/>
              <a:t> </a:t>
            </a:r>
            <a:r>
              <a:rPr lang="en-US" altLang="zh-CN" dirty="0"/>
              <a:t>overall landscape</a:t>
            </a:r>
            <a:r>
              <a:rPr lang="en-US" dirty="0"/>
              <a:t>:</a:t>
            </a:r>
          </a:p>
          <a:p>
            <a:pPr marL="0" indent="0">
              <a:buNone/>
            </a:pPr>
            <a:endParaRPr lang="en-US" dirty="0"/>
          </a:p>
        </p:txBody>
      </p:sp>
      <p:cxnSp>
        <p:nvCxnSpPr>
          <p:cNvPr id="6" name="直线连接符 5">
            <a:extLst>
              <a:ext uri="{FF2B5EF4-FFF2-40B4-BE49-F238E27FC236}">
                <a16:creationId xmlns:a16="http://schemas.microsoft.com/office/drawing/2014/main" id="{877A0C08-477E-174C-BF3A-6ACD433AA92C}"/>
              </a:ext>
            </a:extLst>
          </p:cNvPr>
          <p:cNvCxnSpPr/>
          <p:nvPr/>
        </p:nvCxnSpPr>
        <p:spPr>
          <a:xfrm>
            <a:off x="6095999" y="5592418"/>
            <a:ext cx="0" cy="755374"/>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grpSp>
        <p:nvGrpSpPr>
          <p:cNvPr id="30" name="组合 29">
            <a:extLst>
              <a:ext uri="{FF2B5EF4-FFF2-40B4-BE49-F238E27FC236}">
                <a16:creationId xmlns:a16="http://schemas.microsoft.com/office/drawing/2014/main" id="{77F192FD-5239-EA4A-80C7-2747431CFBFE}"/>
              </a:ext>
            </a:extLst>
          </p:cNvPr>
          <p:cNvGrpSpPr/>
          <p:nvPr/>
        </p:nvGrpSpPr>
        <p:grpSpPr>
          <a:xfrm>
            <a:off x="644236" y="3018293"/>
            <a:ext cx="10569538" cy="3839707"/>
            <a:chOff x="644236" y="2582284"/>
            <a:chExt cx="10569538" cy="3839707"/>
          </a:xfrm>
        </p:grpSpPr>
        <p:pic>
          <p:nvPicPr>
            <p:cNvPr id="12" name="图片 11" descr="图片包含 图表&#10;&#10;描述已自动生成">
              <a:extLst>
                <a:ext uri="{FF2B5EF4-FFF2-40B4-BE49-F238E27FC236}">
                  <a16:creationId xmlns:a16="http://schemas.microsoft.com/office/drawing/2014/main" id="{39883CF7-6C78-F84E-BC8D-F9A545895661}"/>
                </a:ext>
              </a:extLst>
            </p:cNvPr>
            <p:cNvPicPr>
              <a:picLocks noChangeAspect="1"/>
            </p:cNvPicPr>
            <p:nvPr/>
          </p:nvPicPr>
          <p:blipFill>
            <a:blip r:embed="rId4"/>
            <a:stretch>
              <a:fillRect/>
            </a:stretch>
          </p:blipFill>
          <p:spPr>
            <a:xfrm>
              <a:off x="644236" y="2582284"/>
              <a:ext cx="4912917" cy="3839707"/>
            </a:xfrm>
            <a:prstGeom prst="rect">
              <a:avLst/>
            </a:prstGeom>
          </p:spPr>
        </p:pic>
        <p:pic>
          <p:nvPicPr>
            <p:cNvPr id="14" name="图片 13" descr="图片包含 游戏机, 建筑, 门&#10;&#10;描述已自动生成">
              <a:extLst>
                <a:ext uri="{FF2B5EF4-FFF2-40B4-BE49-F238E27FC236}">
                  <a16:creationId xmlns:a16="http://schemas.microsoft.com/office/drawing/2014/main" id="{F6833DA3-3F9D-7C49-9B61-10EE236B4898}"/>
                </a:ext>
              </a:extLst>
            </p:cNvPr>
            <p:cNvPicPr>
              <a:picLocks noChangeAspect="1"/>
            </p:cNvPicPr>
            <p:nvPr/>
          </p:nvPicPr>
          <p:blipFill>
            <a:blip r:embed="rId5"/>
            <a:stretch>
              <a:fillRect/>
            </a:stretch>
          </p:blipFill>
          <p:spPr>
            <a:xfrm>
              <a:off x="6300857" y="2582284"/>
              <a:ext cx="4912917" cy="3839707"/>
            </a:xfrm>
            <a:prstGeom prst="rect">
              <a:avLst/>
            </a:prstGeom>
          </p:spPr>
        </p:pic>
        <p:cxnSp>
          <p:nvCxnSpPr>
            <p:cNvPr id="11" name="直线连接符 10">
              <a:extLst>
                <a:ext uri="{FF2B5EF4-FFF2-40B4-BE49-F238E27FC236}">
                  <a16:creationId xmlns:a16="http://schemas.microsoft.com/office/drawing/2014/main" id="{C5715D63-A57F-CA4C-AB51-6640169329DF}"/>
                </a:ext>
              </a:extLst>
            </p:cNvPr>
            <p:cNvCxnSpPr>
              <a:cxnSpLocks/>
            </p:cNvCxnSpPr>
            <p:nvPr/>
          </p:nvCxnSpPr>
          <p:spPr>
            <a:xfrm>
              <a:off x="1188720" y="3956455"/>
              <a:ext cx="4221480"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线连接符 20">
              <a:extLst>
                <a:ext uri="{FF2B5EF4-FFF2-40B4-BE49-F238E27FC236}">
                  <a16:creationId xmlns:a16="http://schemas.microsoft.com/office/drawing/2014/main" id="{F7652BE4-4AE1-7945-BFF7-FFE8CEF9994B}"/>
                </a:ext>
              </a:extLst>
            </p:cNvPr>
            <p:cNvCxnSpPr>
              <a:cxnSpLocks/>
            </p:cNvCxnSpPr>
            <p:nvPr/>
          </p:nvCxnSpPr>
          <p:spPr>
            <a:xfrm>
              <a:off x="1188720" y="4383175"/>
              <a:ext cx="4221480"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线连接符 22">
              <a:extLst>
                <a:ext uri="{FF2B5EF4-FFF2-40B4-BE49-F238E27FC236}">
                  <a16:creationId xmlns:a16="http://schemas.microsoft.com/office/drawing/2014/main" id="{52C3B7DD-1A89-8947-BAB5-DAAEEB75AD95}"/>
                </a:ext>
              </a:extLst>
            </p:cNvPr>
            <p:cNvCxnSpPr>
              <a:cxnSpLocks/>
            </p:cNvCxnSpPr>
            <p:nvPr/>
          </p:nvCxnSpPr>
          <p:spPr>
            <a:xfrm>
              <a:off x="6938356" y="4130433"/>
              <a:ext cx="4221480"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线连接符 23">
              <a:extLst>
                <a:ext uri="{FF2B5EF4-FFF2-40B4-BE49-F238E27FC236}">
                  <a16:creationId xmlns:a16="http://schemas.microsoft.com/office/drawing/2014/main" id="{887E9759-9EF1-8141-BABC-DA862DBA597B}"/>
                </a:ext>
              </a:extLst>
            </p:cNvPr>
            <p:cNvCxnSpPr>
              <a:cxnSpLocks/>
            </p:cNvCxnSpPr>
            <p:nvPr/>
          </p:nvCxnSpPr>
          <p:spPr>
            <a:xfrm>
              <a:off x="6938356" y="4709553"/>
              <a:ext cx="4221480"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本框 24">
              <a:extLst>
                <a:ext uri="{FF2B5EF4-FFF2-40B4-BE49-F238E27FC236}">
                  <a16:creationId xmlns:a16="http://schemas.microsoft.com/office/drawing/2014/main" id="{5CF42F1C-1A21-204B-94D4-645D461C1AEA}"/>
                </a:ext>
              </a:extLst>
            </p:cNvPr>
            <p:cNvSpPr txBox="1"/>
            <p:nvPr/>
          </p:nvSpPr>
          <p:spPr>
            <a:xfrm>
              <a:off x="826018" y="3703496"/>
              <a:ext cx="412292" cy="307777"/>
            </a:xfrm>
            <a:prstGeom prst="rect">
              <a:avLst/>
            </a:prstGeom>
            <a:noFill/>
          </p:spPr>
          <p:txBody>
            <a:bodyPr wrap="none" rtlCol="0">
              <a:spAutoFit/>
            </a:bodyPr>
            <a:lstStyle/>
            <a:p>
              <a:r>
                <a:rPr kumimoji="1" lang="en-US" altLang="zh-CN" sz="1400" dirty="0">
                  <a:solidFill>
                    <a:srgbClr val="FF0000"/>
                  </a:solidFill>
                </a:rPr>
                <a:t>0.3</a:t>
              </a:r>
              <a:endParaRPr kumimoji="1" lang="zh-CN" altLang="en-US" sz="1400" dirty="0">
                <a:solidFill>
                  <a:srgbClr val="FF0000"/>
                </a:solidFill>
              </a:endParaRPr>
            </a:p>
          </p:txBody>
        </p:sp>
        <p:sp>
          <p:nvSpPr>
            <p:cNvPr id="26" name="文本框 25">
              <a:extLst>
                <a:ext uri="{FF2B5EF4-FFF2-40B4-BE49-F238E27FC236}">
                  <a16:creationId xmlns:a16="http://schemas.microsoft.com/office/drawing/2014/main" id="{B73BF272-37D3-8145-BF61-48130BF83B4D}"/>
                </a:ext>
              </a:extLst>
            </p:cNvPr>
            <p:cNvSpPr txBox="1"/>
            <p:nvPr/>
          </p:nvSpPr>
          <p:spPr>
            <a:xfrm>
              <a:off x="767781" y="4239711"/>
              <a:ext cx="637022" cy="307777"/>
            </a:xfrm>
            <a:prstGeom prst="rect">
              <a:avLst/>
            </a:prstGeom>
            <a:noFill/>
          </p:spPr>
          <p:txBody>
            <a:bodyPr wrap="square" rtlCol="0">
              <a:spAutoFit/>
            </a:bodyPr>
            <a:lstStyle/>
            <a:p>
              <a:r>
                <a:rPr kumimoji="1" lang="en-US" altLang="zh-CN" sz="1400" dirty="0">
                  <a:solidFill>
                    <a:srgbClr val="FF0000"/>
                  </a:solidFill>
                </a:rPr>
                <a:t>-0.3</a:t>
              </a:r>
              <a:endParaRPr kumimoji="1" lang="zh-CN" altLang="en-US" sz="1400" dirty="0">
                <a:solidFill>
                  <a:srgbClr val="FF0000"/>
                </a:solidFill>
              </a:endParaRPr>
            </a:p>
          </p:txBody>
        </p:sp>
        <p:sp>
          <p:nvSpPr>
            <p:cNvPr id="27" name="文本框 26">
              <a:extLst>
                <a:ext uri="{FF2B5EF4-FFF2-40B4-BE49-F238E27FC236}">
                  <a16:creationId xmlns:a16="http://schemas.microsoft.com/office/drawing/2014/main" id="{EC549DDD-A869-B14F-A873-BD1DF9FD8590}"/>
                </a:ext>
              </a:extLst>
            </p:cNvPr>
            <p:cNvSpPr txBox="1"/>
            <p:nvPr/>
          </p:nvSpPr>
          <p:spPr>
            <a:xfrm>
              <a:off x="6472126" y="4011273"/>
              <a:ext cx="412292" cy="307777"/>
            </a:xfrm>
            <a:prstGeom prst="rect">
              <a:avLst/>
            </a:prstGeom>
            <a:noFill/>
          </p:spPr>
          <p:txBody>
            <a:bodyPr wrap="none" rtlCol="0">
              <a:spAutoFit/>
            </a:bodyPr>
            <a:lstStyle/>
            <a:p>
              <a:r>
                <a:rPr kumimoji="1" lang="en-US" altLang="zh-CN" sz="1400" dirty="0">
                  <a:solidFill>
                    <a:srgbClr val="FF0000"/>
                  </a:solidFill>
                </a:rPr>
                <a:t>0.3</a:t>
              </a:r>
              <a:endParaRPr kumimoji="1" lang="zh-CN" altLang="en-US" sz="1400" dirty="0">
                <a:solidFill>
                  <a:srgbClr val="FF0000"/>
                </a:solidFill>
              </a:endParaRPr>
            </a:p>
          </p:txBody>
        </p:sp>
        <p:sp>
          <p:nvSpPr>
            <p:cNvPr id="28" name="文本框 27">
              <a:extLst>
                <a:ext uri="{FF2B5EF4-FFF2-40B4-BE49-F238E27FC236}">
                  <a16:creationId xmlns:a16="http://schemas.microsoft.com/office/drawing/2014/main" id="{3FBBC14B-C119-8544-9CBE-227A2567BEA4}"/>
                </a:ext>
              </a:extLst>
            </p:cNvPr>
            <p:cNvSpPr txBox="1"/>
            <p:nvPr/>
          </p:nvSpPr>
          <p:spPr>
            <a:xfrm>
              <a:off x="6413889" y="4547488"/>
              <a:ext cx="637022" cy="307777"/>
            </a:xfrm>
            <a:prstGeom prst="rect">
              <a:avLst/>
            </a:prstGeom>
            <a:noFill/>
          </p:spPr>
          <p:txBody>
            <a:bodyPr wrap="square" rtlCol="0">
              <a:spAutoFit/>
            </a:bodyPr>
            <a:lstStyle/>
            <a:p>
              <a:r>
                <a:rPr kumimoji="1" lang="en-US" altLang="zh-CN" sz="1400" dirty="0">
                  <a:solidFill>
                    <a:srgbClr val="FF0000"/>
                  </a:solidFill>
                </a:rPr>
                <a:t>-0.3</a:t>
              </a:r>
              <a:endParaRPr kumimoji="1" lang="zh-CN" altLang="en-US" sz="1400" dirty="0">
                <a:solidFill>
                  <a:srgbClr val="FF0000"/>
                </a:solidFill>
              </a:endParaRPr>
            </a:p>
          </p:txBody>
        </p:sp>
      </p:grpSp>
      <p:sp>
        <p:nvSpPr>
          <p:cNvPr id="29" name="文本框 28">
            <a:extLst>
              <a:ext uri="{FF2B5EF4-FFF2-40B4-BE49-F238E27FC236}">
                <a16:creationId xmlns:a16="http://schemas.microsoft.com/office/drawing/2014/main" id="{C31CB26C-D357-074F-84EA-631A17FFDCC0}"/>
              </a:ext>
            </a:extLst>
          </p:cNvPr>
          <p:cNvSpPr txBox="1"/>
          <p:nvPr/>
        </p:nvSpPr>
        <p:spPr>
          <a:xfrm>
            <a:off x="767781" y="2518061"/>
            <a:ext cx="4892108" cy="461665"/>
          </a:xfrm>
          <a:prstGeom prst="rect">
            <a:avLst/>
          </a:prstGeom>
          <a:noFill/>
        </p:spPr>
        <p:txBody>
          <a:bodyPr wrap="none" rtlCol="0">
            <a:spAutoFit/>
          </a:bodyPr>
          <a:lstStyle/>
          <a:p>
            <a:r>
              <a:rPr kumimoji="1" lang="en-US" altLang="zh-CN" sz="2400" dirty="0"/>
              <a:t>CNV scatter plot across chromosomes</a:t>
            </a:r>
            <a:endParaRPr kumimoji="1" lang="zh-CN" altLang="en-US" sz="2400" dirty="0"/>
          </a:p>
        </p:txBody>
      </p:sp>
      <p:pic>
        <p:nvPicPr>
          <p:cNvPr id="34" name="图片 33" descr="背景图案&#10;&#10;低可信度描述已自动生成">
            <a:extLst>
              <a:ext uri="{FF2B5EF4-FFF2-40B4-BE49-F238E27FC236}">
                <a16:creationId xmlns:a16="http://schemas.microsoft.com/office/drawing/2014/main" id="{04A2C788-1CB4-D14B-BC1C-6F21AB7CBEFF}"/>
              </a:ext>
            </a:extLst>
          </p:cNvPr>
          <p:cNvPicPr>
            <a:picLocks noChangeAspect="1"/>
          </p:cNvPicPr>
          <p:nvPr/>
        </p:nvPicPr>
        <p:blipFill>
          <a:blip r:embed="rId6"/>
          <a:stretch>
            <a:fillRect/>
          </a:stretch>
        </p:blipFill>
        <p:spPr>
          <a:xfrm>
            <a:off x="2709049" y="2867848"/>
            <a:ext cx="1471065" cy="388069"/>
          </a:xfrm>
          <a:prstGeom prst="rect">
            <a:avLst/>
          </a:prstGeom>
        </p:spPr>
      </p:pic>
      <p:pic>
        <p:nvPicPr>
          <p:cNvPr id="35" name="图片 34" descr="背景图案&#10;&#10;低可信度描述已自动生成">
            <a:extLst>
              <a:ext uri="{FF2B5EF4-FFF2-40B4-BE49-F238E27FC236}">
                <a16:creationId xmlns:a16="http://schemas.microsoft.com/office/drawing/2014/main" id="{5177F9CC-A7F5-AC4F-A107-755ADA485F47}"/>
              </a:ext>
            </a:extLst>
          </p:cNvPr>
          <p:cNvPicPr>
            <a:picLocks noChangeAspect="1"/>
          </p:cNvPicPr>
          <p:nvPr/>
        </p:nvPicPr>
        <p:blipFill>
          <a:blip r:embed="rId6"/>
          <a:stretch>
            <a:fillRect/>
          </a:stretch>
        </p:blipFill>
        <p:spPr>
          <a:xfrm>
            <a:off x="8339686" y="2867847"/>
            <a:ext cx="1471065" cy="388069"/>
          </a:xfrm>
          <a:prstGeom prst="rect">
            <a:avLst/>
          </a:prstGeom>
        </p:spPr>
      </p:pic>
      <p:sp>
        <p:nvSpPr>
          <p:cNvPr id="36" name="文本框 35">
            <a:extLst>
              <a:ext uri="{FF2B5EF4-FFF2-40B4-BE49-F238E27FC236}">
                <a16:creationId xmlns:a16="http://schemas.microsoft.com/office/drawing/2014/main" id="{0478852B-4081-BC4D-B4A0-C6FA5FF2C817}"/>
              </a:ext>
            </a:extLst>
          </p:cNvPr>
          <p:cNvSpPr txBox="1"/>
          <p:nvPr/>
        </p:nvSpPr>
        <p:spPr>
          <a:xfrm>
            <a:off x="2642254" y="2876398"/>
            <a:ext cx="1135247" cy="369332"/>
          </a:xfrm>
          <a:prstGeom prst="rect">
            <a:avLst/>
          </a:prstGeom>
          <a:noFill/>
        </p:spPr>
        <p:txBody>
          <a:bodyPr wrap="none" rtlCol="0">
            <a:spAutoFit/>
          </a:bodyPr>
          <a:lstStyle/>
          <a:p>
            <a:r>
              <a:rPr kumimoji="1" lang="en-US" altLang="zh-CN" dirty="0"/>
              <a:t>Case1 HM</a:t>
            </a:r>
            <a:endParaRPr kumimoji="1" lang="zh-CN" altLang="en-US" dirty="0"/>
          </a:p>
        </p:txBody>
      </p:sp>
      <p:sp>
        <p:nvSpPr>
          <p:cNvPr id="37" name="文本框 36">
            <a:extLst>
              <a:ext uri="{FF2B5EF4-FFF2-40B4-BE49-F238E27FC236}">
                <a16:creationId xmlns:a16="http://schemas.microsoft.com/office/drawing/2014/main" id="{3B0A636A-8370-784E-8D45-0EB52DD682DB}"/>
              </a:ext>
            </a:extLst>
          </p:cNvPr>
          <p:cNvSpPr txBox="1"/>
          <p:nvPr/>
        </p:nvSpPr>
        <p:spPr>
          <a:xfrm>
            <a:off x="8481472" y="2877215"/>
            <a:ext cx="1135247" cy="369332"/>
          </a:xfrm>
          <a:prstGeom prst="rect">
            <a:avLst/>
          </a:prstGeom>
          <a:noFill/>
        </p:spPr>
        <p:txBody>
          <a:bodyPr wrap="none" rtlCol="0">
            <a:spAutoFit/>
          </a:bodyPr>
          <a:lstStyle/>
          <a:p>
            <a:r>
              <a:rPr kumimoji="1" lang="en-US" altLang="zh-CN" dirty="0"/>
              <a:t>Case2 HM</a:t>
            </a:r>
            <a:endParaRPr kumimoji="1" lang="zh-CN" altLang="en-US" dirty="0"/>
          </a:p>
        </p:txBody>
      </p:sp>
    </p:spTree>
    <p:extLst>
      <p:ext uri="{BB962C8B-B14F-4D97-AF65-F5344CB8AC3E}">
        <p14:creationId xmlns:p14="http://schemas.microsoft.com/office/powerpoint/2010/main" val="17053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altLang="zh-CN" dirty="0"/>
              <a:t>CNVkit gene table exportation</a:t>
            </a:r>
            <a:r>
              <a:rPr lang="en-US" dirty="0"/>
              <a:t>:</a:t>
            </a:r>
          </a:p>
          <a:p>
            <a:pPr marL="0" indent="0">
              <a:buNone/>
            </a:pPr>
            <a:endParaRPr lang="en-US" dirty="0"/>
          </a:p>
        </p:txBody>
      </p:sp>
      <p:pic>
        <p:nvPicPr>
          <p:cNvPr id="17" name="图片 16">
            <a:extLst>
              <a:ext uri="{FF2B5EF4-FFF2-40B4-BE49-F238E27FC236}">
                <a16:creationId xmlns:a16="http://schemas.microsoft.com/office/drawing/2014/main" id="{A7E20AA7-22D9-D746-ABE0-1D9352E81C6D}"/>
              </a:ext>
            </a:extLst>
          </p:cNvPr>
          <p:cNvPicPr>
            <a:picLocks noChangeAspect="1"/>
          </p:cNvPicPr>
          <p:nvPr/>
        </p:nvPicPr>
        <p:blipFill>
          <a:blip r:embed="rId4"/>
          <a:stretch>
            <a:fillRect/>
          </a:stretch>
        </p:blipFill>
        <p:spPr>
          <a:xfrm>
            <a:off x="644236" y="2708476"/>
            <a:ext cx="9296400" cy="1143000"/>
          </a:xfrm>
          <a:prstGeom prst="rect">
            <a:avLst/>
          </a:prstGeom>
        </p:spPr>
      </p:pic>
      <p:pic>
        <p:nvPicPr>
          <p:cNvPr id="8" name="图片 7" descr="文本&#10;&#10;描述已自动生成">
            <a:extLst>
              <a:ext uri="{FF2B5EF4-FFF2-40B4-BE49-F238E27FC236}">
                <a16:creationId xmlns:a16="http://schemas.microsoft.com/office/drawing/2014/main" id="{899D808C-EA78-B14B-9172-4C9A18DC8E77}"/>
              </a:ext>
            </a:extLst>
          </p:cNvPr>
          <p:cNvPicPr>
            <a:picLocks noChangeAspect="1"/>
          </p:cNvPicPr>
          <p:nvPr/>
        </p:nvPicPr>
        <p:blipFill>
          <a:blip r:embed="rId5"/>
          <a:stretch>
            <a:fillRect/>
          </a:stretch>
        </p:blipFill>
        <p:spPr>
          <a:xfrm>
            <a:off x="644236" y="4480811"/>
            <a:ext cx="11385859" cy="1515941"/>
          </a:xfrm>
          <a:prstGeom prst="rect">
            <a:avLst/>
          </a:prstGeom>
        </p:spPr>
      </p:pic>
      <p:sp>
        <p:nvSpPr>
          <p:cNvPr id="15" name="右箭头 14">
            <a:extLst>
              <a:ext uri="{FF2B5EF4-FFF2-40B4-BE49-F238E27FC236}">
                <a16:creationId xmlns:a16="http://schemas.microsoft.com/office/drawing/2014/main" id="{38F3AFC6-9A3A-D14D-839F-01ABD184DC07}"/>
              </a:ext>
            </a:extLst>
          </p:cNvPr>
          <p:cNvSpPr/>
          <p:nvPr/>
        </p:nvSpPr>
        <p:spPr>
          <a:xfrm rot="5400000">
            <a:off x="5714999" y="4027488"/>
            <a:ext cx="374072" cy="2773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90EC13E-0FB9-9847-AB0F-766AAD3DAB4C}"/>
              </a:ext>
            </a:extLst>
          </p:cNvPr>
          <p:cNvSpPr txBox="1"/>
          <p:nvPr/>
        </p:nvSpPr>
        <p:spPr>
          <a:xfrm>
            <a:off x="3790267" y="5996752"/>
            <a:ext cx="4500848" cy="369332"/>
          </a:xfrm>
          <a:prstGeom prst="rect">
            <a:avLst/>
          </a:prstGeom>
          <a:noFill/>
        </p:spPr>
        <p:txBody>
          <a:bodyPr wrap="none" rtlCol="0">
            <a:spAutoFit/>
          </a:bodyPr>
          <a:lstStyle/>
          <a:p>
            <a:r>
              <a:rPr lang="en" altLang="zh-CN" dirty="0"/>
              <a:t>mole_v_v1_2control_singlesegment-genes.txt</a:t>
            </a:r>
          </a:p>
        </p:txBody>
      </p:sp>
      <p:sp>
        <p:nvSpPr>
          <p:cNvPr id="18" name="文本框 17">
            <a:extLst>
              <a:ext uri="{FF2B5EF4-FFF2-40B4-BE49-F238E27FC236}">
                <a16:creationId xmlns:a16="http://schemas.microsoft.com/office/drawing/2014/main" id="{A806AC58-B2C8-AA4D-9079-41BFE52B1193}"/>
              </a:ext>
            </a:extLst>
          </p:cNvPr>
          <p:cNvSpPr txBox="1"/>
          <p:nvPr/>
        </p:nvSpPr>
        <p:spPr>
          <a:xfrm>
            <a:off x="1773381" y="3974670"/>
            <a:ext cx="3347455" cy="369332"/>
          </a:xfrm>
          <a:prstGeom prst="rect">
            <a:avLst/>
          </a:prstGeom>
          <a:noFill/>
        </p:spPr>
        <p:txBody>
          <a:bodyPr wrap="none" rtlCol="0">
            <a:spAutoFit/>
          </a:bodyPr>
          <a:lstStyle/>
          <a:p>
            <a:r>
              <a:rPr lang="en" altLang="zh-CN" dirty="0"/>
              <a:t>Found gene-level gains and losses</a:t>
            </a:r>
          </a:p>
        </p:txBody>
      </p:sp>
      <p:sp>
        <p:nvSpPr>
          <p:cNvPr id="19" name="文本框 18">
            <a:extLst>
              <a:ext uri="{FF2B5EF4-FFF2-40B4-BE49-F238E27FC236}">
                <a16:creationId xmlns:a16="http://schemas.microsoft.com/office/drawing/2014/main" id="{F3C5CB49-24D9-3C44-B07D-521DA51E04D8}"/>
              </a:ext>
            </a:extLst>
          </p:cNvPr>
          <p:cNvSpPr txBox="1"/>
          <p:nvPr/>
        </p:nvSpPr>
        <p:spPr>
          <a:xfrm>
            <a:off x="3790267" y="6366084"/>
            <a:ext cx="4500848" cy="369332"/>
          </a:xfrm>
          <a:prstGeom prst="rect">
            <a:avLst/>
          </a:prstGeom>
          <a:noFill/>
        </p:spPr>
        <p:txBody>
          <a:bodyPr wrap="none" rtlCol="0">
            <a:spAutoFit/>
          </a:bodyPr>
          <a:lstStyle/>
          <a:p>
            <a:r>
              <a:rPr lang="en" altLang="zh-CN" dirty="0"/>
              <a:t>mole_v_v2_1control_singlesegment-genes.txt</a:t>
            </a:r>
          </a:p>
        </p:txBody>
      </p:sp>
    </p:spTree>
    <p:extLst>
      <p:ext uri="{BB962C8B-B14F-4D97-AF65-F5344CB8AC3E}">
        <p14:creationId xmlns:p14="http://schemas.microsoft.com/office/powerpoint/2010/main" val="126653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altLang="zh-CN" dirty="0">
                <a:solidFill>
                  <a:schemeClr val="bg1"/>
                </a:solidFill>
              </a:rPr>
              <a:t>Result</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altLang="zh-CN" dirty="0"/>
              <a:t>Conifer gene table exportation</a:t>
            </a:r>
            <a:r>
              <a:rPr lang="en-US" dirty="0"/>
              <a:t>:</a:t>
            </a:r>
          </a:p>
          <a:p>
            <a:pPr marL="0" indent="0">
              <a:buNone/>
            </a:pPr>
            <a:endParaRPr lang="en-US" dirty="0"/>
          </a:p>
        </p:txBody>
      </p:sp>
      <p:sp>
        <p:nvSpPr>
          <p:cNvPr id="15" name="右箭头 14">
            <a:extLst>
              <a:ext uri="{FF2B5EF4-FFF2-40B4-BE49-F238E27FC236}">
                <a16:creationId xmlns:a16="http://schemas.microsoft.com/office/drawing/2014/main" id="{38F3AFC6-9A3A-D14D-839F-01ABD184DC07}"/>
              </a:ext>
            </a:extLst>
          </p:cNvPr>
          <p:cNvSpPr/>
          <p:nvPr/>
        </p:nvSpPr>
        <p:spPr>
          <a:xfrm rot="5400000">
            <a:off x="5212954" y="3443702"/>
            <a:ext cx="374072" cy="2773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90EC13E-0FB9-9847-AB0F-766AAD3DAB4C}"/>
              </a:ext>
            </a:extLst>
          </p:cNvPr>
          <p:cNvSpPr txBox="1"/>
          <p:nvPr/>
        </p:nvSpPr>
        <p:spPr>
          <a:xfrm>
            <a:off x="2983980" y="6201381"/>
            <a:ext cx="1776705" cy="369332"/>
          </a:xfrm>
          <a:prstGeom prst="rect">
            <a:avLst/>
          </a:prstGeom>
          <a:noFill/>
        </p:spPr>
        <p:txBody>
          <a:bodyPr wrap="none" rtlCol="0">
            <a:spAutoFit/>
          </a:bodyPr>
          <a:lstStyle/>
          <a:p>
            <a:r>
              <a:rPr lang="en" altLang="zh-CN" dirty="0"/>
              <a:t>v1thesis_calls.txt</a:t>
            </a:r>
          </a:p>
        </p:txBody>
      </p:sp>
      <p:sp>
        <p:nvSpPr>
          <p:cNvPr id="18" name="文本框 17">
            <a:extLst>
              <a:ext uri="{FF2B5EF4-FFF2-40B4-BE49-F238E27FC236}">
                <a16:creationId xmlns:a16="http://schemas.microsoft.com/office/drawing/2014/main" id="{A806AC58-B2C8-AA4D-9079-41BFE52B1193}"/>
              </a:ext>
            </a:extLst>
          </p:cNvPr>
          <p:cNvSpPr txBox="1"/>
          <p:nvPr/>
        </p:nvSpPr>
        <p:spPr>
          <a:xfrm>
            <a:off x="886162" y="3435927"/>
            <a:ext cx="3793283" cy="369332"/>
          </a:xfrm>
          <a:prstGeom prst="rect">
            <a:avLst/>
          </a:prstGeom>
          <a:noFill/>
        </p:spPr>
        <p:txBody>
          <a:bodyPr wrap="none" rtlCol="0">
            <a:spAutoFit/>
          </a:bodyPr>
          <a:lstStyle/>
          <a:p>
            <a:r>
              <a:rPr lang="en" altLang="zh-CN" dirty="0"/>
              <a:t>Found gene-level gain and loss regions</a:t>
            </a:r>
          </a:p>
        </p:txBody>
      </p:sp>
      <p:pic>
        <p:nvPicPr>
          <p:cNvPr id="12" name="图片 11">
            <a:extLst>
              <a:ext uri="{FF2B5EF4-FFF2-40B4-BE49-F238E27FC236}">
                <a16:creationId xmlns:a16="http://schemas.microsoft.com/office/drawing/2014/main" id="{41504A6C-46CD-D146-824C-186EA4748187}"/>
              </a:ext>
            </a:extLst>
          </p:cNvPr>
          <p:cNvPicPr>
            <a:picLocks noChangeAspect="1"/>
          </p:cNvPicPr>
          <p:nvPr/>
        </p:nvPicPr>
        <p:blipFill>
          <a:blip r:embed="rId4"/>
          <a:stretch>
            <a:fillRect/>
          </a:stretch>
        </p:blipFill>
        <p:spPr>
          <a:xfrm>
            <a:off x="644236" y="2580443"/>
            <a:ext cx="9486900" cy="596900"/>
          </a:xfrm>
          <a:prstGeom prst="rect">
            <a:avLst/>
          </a:prstGeom>
        </p:spPr>
      </p:pic>
      <p:pic>
        <p:nvPicPr>
          <p:cNvPr id="6" name="图片 5" descr="一些文字和图片&#10;&#10;描述已自动生成">
            <a:extLst>
              <a:ext uri="{FF2B5EF4-FFF2-40B4-BE49-F238E27FC236}">
                <a16:creationId xmlns:a16="http://schemas.microsoft.com/office/drawing/2014/main" id="{2953524A-5622-E842-8EEC-C774FCCE8758}"/>
              </a:ext>
            </a:extLst>
          </p:cNvPr>
          <p:cNvPicPr>
            <a:picLocks noChangeAspect="1"/>
          </p:cNvPicPr>
          <p:nvPr/>
        </p:nvPicPr>
        <p:blipFill>
          <a:blip r:embed="rId5"/>
          <a:stretch>
            <a:fillRect/>
          </a:stretch>
        </p:blipFill>
        <p:spPr>
          <a:xfrm>
            <a:off x="644236" y="3987372"/>
            <a:ext cx="6515169" cy="2171723"/>
          </a:xfrm>
          <a:prstGeom prst="rect">
            <a:avLst/>
          </a:prstGeom>
        </p:spPr>
      </p:pic>
      <p:sp>
        <p:nvSpPr>
          <p:cNvPr id="20" name="右箭头 19">
            <a:extLst>
              <a:ext uri="{FF2B5EF4-FFF2-40B4-BE49-F238E27FC236}">
                <a16:creationId xmlns:a16="http://schemas.microsoft.com/office/drawing/2014/main" id="{266A6CD3-143A-BA4B-A15F-E89878DC0581}"/>
              </a:ext>
            </a:extLst>
          </p:cNvPr>
          <p:cNvSpPr/>
          <p:nvPr/>
        </p:nvSpPr>
        <p:spPr>
          <a:xfrm>
            <a:off x="7346554" y="4934577"/>
            <a:ext cx="374072" cy="2773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E20151F8-C0DD-C148-8553-785DE641EFBF}"/>
              </a:ext>
            </a:extLst>
          </p:cNvPr>
          <p:cNvPicPr>
            <a:picLocks noChangeAspect="1"/>
          </p:cNvPicPr>
          <p:nvPr/>
        </p:nvPicPr>
        <p:blipFill>
          <a:blip r:embed="rId6"/>
          <a:stretch>
            <a:fillRect/>
          </a:stretch>
        </p:blipFill>
        <p:spPr>
          <a:xfrm>
            <a:off x="7993172" y="4729606"/>
            <a:ext cx="3407641" cy="549343"/>
          </a:xfrm>
          <a:prstGeom prst="rect">
            <a:avLst/>
          </a:prstGeom>
        </p:spPr>
      </p:pic>
      <p:sp>
        <p:nvSpPr>
          <p:cNvPr id="22" name="文本框 21">
            <a:extLst>
              <a:ext uri="{FF2B5EF4-FFF2-40B4-BE49-F238E27FC236}">
                <a16:creationId xmlns:a16="http://schemas.microsoft.com/office/drawing/2014/main" id="{1DF9BD41-144C-FC42-A55C-797A9FB68F42}"/>
              </a:ext>
            </a:extLst>
          </p:cNvPr>
          <p:cNvSpPr txBox="1"/>
          <p:nvPr/>
        </p:nvSpPr>
        <p:spPr>
          <a:xfrm>
            <a:off x="7749952" y="6201381"/>
            <a:ext cx="3347455" cy="369332"/>
          </a:xfrm>
          <a:prstGeom prst="rect">
            <a:avLst/>
          </a:prstGeom>
          <a:noFill/>
        </p:spPr>
        <p:txBody>
          <a:bodyPr wrap="none" rtlCol="0">
            <a:spAutoFit/>
          </a:bodyPr>
          <a:lstStyle/>
          <a:p>
            <a:r>
              <a:rPr lang="en" altLang="zh-CN" dirty="0"/>
              <a:t>Found gene-level gains and losses</a:t>
            </a:r>
          </a:p>
        </p:txBody>
      </p:sp>
      <p:sp>
        <p:nvSpPr>
          <p:cNvPr id="17" name="文本框 16">
            <a:extLst>
              <a:ext uri="{FF2B5EF4-FFF2-40B4-BE49-F238E27FC236}">
                <a16:creationId xmlns:a16="http://schemas.microsoft.com/office/drawing/2014/main" id="{5DF00442-5ED7-AD41-84CB-E71A8046BCCC}"/>
              </a:ext>
            </a:extLst>
          </p:cNvPr>
          <p:cNvSpPr txBox="1"/>
          <p:nvPr/>
        </p:nvSpPr>
        <p:spPr>
          <a:xfrm>
            <a:off x="2983979" y="6490251"/>
            <a:ext cx="1776705" cy="369332"/>
          </a:xfrm>
          <a:prstGeom prst="rect">
            <a:avLst/>
          </a:prstGeom>
          <a:noFill/>
        </p:spPr>
        <p:txBody>
          <a:bodyPr wrap="none" rtlCol="0">
            <a:spAutoFit/>
          </a:bodyPr>
          <a:lstStyle/>
          <a:p>
            <a:r>
              <a:rPr lang="en" altLang="zh-CN" dirty="0"/>
              <a:t>v2thesis_calls.txt</a:t>
            </a:r>
          </a:p>
        </p:txBody>
      </p:sp>
    </p:spTree>
    <p:extLst>
      <p:ext uri="{BB962C8B-B14F-4D97-AF65-F5344CB8AC3E}">
        <p14:creationId xmlns:p14="http://schemas.microsoft.com/office/powerpoint/2010/main" val="126902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1</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321822"/>
            <a:ext cx="10515600" cy="4772752"/>
          </a:xfrm>
        </p:spPr>
        <p:txBody>
          <a:bodyPr>
            <a:normAutofit/>
          </a:bodyPr>
          <a:lstStyle/>
          <a:p>
            <a:pPr marL="0" indent="0">
              <a:buNone/>
            </a:pPr>
            <a:r>
              <a:rPr lang="en-US" altLang="zh-CN" dirty="0"/>
              <a:t>CNVkit &amp; Conifer filtration</a:t>
            </a:r>
            <a:r>
              <a:rPr lang="en-US" dirty="0"/>
              <a:t>:</a:t>
            </a:r>
          </a:p>
          <a:p>
            <a:pPr marL="0" indent="0">
              <a:buNone/>
            </a:pPr>
            <a:endParaRPr lang="en-US" dirty="0"/>
          </a:p>
        </p:txBody>
      </p:sp>
      <p:sp>
        <p:nvSpPr>
          <p:cNvPr id="15" name="右箭头 14">
            <a:extLst>
              <a:ext uri="{FF2B5EF4-FFF2-40B4-BE49-F238E27FC236}">
                <a16:creationId xmlns:a16="http://schemas.microsoft.com/office/drawing/2014/main" id="{38F3AFC6-9A3A-D14D-839F-01ABD184DC07}"/>
              </a:ext>
            </a:extLst>
          </p:cNvPr>
          <p:cNvSpPr/>
          <p:nvPr/>
        </p:nvSpPr>
        <p:spPr>
          <a:xfrm>
            <a:off x="8626856" y="3429000"/>
            <a:ext cx="678873" cy="358970"/>
          </a:xfrm>
          <a:prstGeom prst="rightArrow">
            <a:avLst>
              <a:gd name="adj1" fmla="val 42281"/>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4AFE64FD-F393-2E42-8E92-3D5D56F4D1D9}"/>
              </a:ext>
            </a:extLst>
          </p:cNvPr>
          <p:cNvPicPr>
            <a:picLocks noChangeAspect="1"/>
          </p:cNvPicPr>
          <p:nvPr/>
        </p:nvPicPr>
        <p:blipFill>
          <a:blip r:embed="rId4"/>
          <a:stretch>
            <a:fillRect/>
          </a:stretch>
        </p:blipFill>
        <p:spPr>
          <a:xfrm>
            <a:off x="3472464" y="1807574"/>
            <a:ext cx="2462605" cy="651584"/>
          </a:xfrm>
          <a:prstGeom prst="rect">
            <a:avLst/>
          </a:prstGeom>
        </p:spPr>
      </p:pic>
      <p:grpSp>
        <p:nvGrpSpPr>
          <p:cNvPr id="21" name="组合 20">
            <a:extLst>
              <a:ext uri="{FF2B5EF4-FFF2-40B4-BE49-F238E27FC236}">
                <a16:creationId xmlns:a16="http://schemas.microsoft.com/office/drawing/2014/main" id="{32310A20-A5E8-6E4B-949B-18EC0A9798BF}"/>
              </a:ext>
            </a:extLst>
          </p:cNvPr>
          <p:cNvGrpSpPr/>
          <p:nvPr/>
        </p:nvGrpSpPr>
        <p:grpSpPr>
          <a:xfrm>
            <a:off x="3476709" y="2383867"/>
            <a:ext cx="4864764" cy="2760669"/>
            <a:chOff x="644236" y="3047902"/>
            <a:chExt cx="5402927" cy="3033308"/>
          </a:xfrm>
        </p:grpSpPr>
        <p:pic>
          <p:nvPicPr>
            <p:cNvPr id="6" name="图片 5" descr="图形用户界面, 文本, 应用程序, 聊天或短信&#10;&#10;描述已自动生成">
              <a:extLst>
                <a:ext uri="{FF2B5EF4-FFF2-40B4-BE49-F238E27FC236}">
                  <a16:creationId xmlns:a16="http://schemas.microsoft.com/office/drawing/2014/main" id="{C5CAC250-5C49-F34A-BCF5-36397324DDF6}"/>
                </a:ext>
              </a:extLst>
            </p:cNvPr>
            <p:cNvPicPr>
              <a:picLocks noChangeAspect="1"/>
            </p:cNvPicPr>
            <p:nvPr/>
          </p:nvPicPr>
          <p:blipFill rotWithShape="1">
            <a:blip r:embed="rId5"/>
            <a:srcRect r="948"/>
            <a:stretch/>
          </p:blipFill>
          <p:spPr>
            <a:xfrm>
              <a:off x="3436969" y="3047904"/>
              <a:ext cx="2610194" cy="3033305"/>
            </a:xfrm>
            <a:prstGeom prst="rect">
              <a:avLst/>
            </a:prstGeom>
          </p:spPr>
        </p:pic>
        <p:pic>
          <p:nvPicPr>
            <p:cNvPr id="12" name="图片 11" descr="图形用户界面&#10;&#10;描述已自动生成">
              <a:extLst>
                <a:ext uri="{FF2B5EF4-FFF2-40B4-BE49-F238E27FC236}">
                  <a16:creationId xmlns:a16="http://schemas.microsoft.com/office/drawing/2014/main" id="{5EF3E1EA-578E-A14A-9009-329EED3D009C}"/>
                </a:ext>
              </a:extLst>
            </p:cNvPr>
            <p:cNvPicPr>
              <a:picLocks noChangeAspect="1"/>
            </p:cNvPicPr>
            <p:nvPr/>
          </p:nvPicPr>
          <p:blipFill>
            <a:blip r:embed="rId6"/>
            <a:stretch>
              <a:fillRect/>
            </a:stretch>
          </p:blipFill>
          <p:spPr>
            <a:xfrm>
              <a:off x="644236" y="3047905"/>
              <a:ext cx="2792733" cy="3033305"/>
            </a:xfrm>
            <a:prstGeom prst="rect">
              <a:avLst/>
            </a:prstGeom>
          </p:spPr>
        </p:pic>
        <p:pic>
          <p:nvPicPr>
            <p:cNvPr id="19" name="图片 18">
              <a:extLst>
                <a:ext uri="{FF2B5EF4-FFF2-40B4-BE49-F238E27FC236}">
                  <a16:creationId xmlns:a16="http://schemas.microsoft.com/office/drawing/2014/main" id="{D752F0FD-093F-7A49-8076-310D5026EA7C}"/>
                </a:ext>
              </a:extLst>
            </p:cNvPr>
            <p:cNvPicPr>
              <a:picLocks noChangeAspect="1"/>
            </p:cNvPicPr>
            <p:nvPr/>
          </p:nvPicPr>
          <p:blipFill>
            <a:blip r:embed="rId7"/>
            <a:stretch>
              <a:fillRect/>
            </a:stretch>
          </p:blipFill>
          <p:spPr>
            <a:xfrm>
              <a:off x="2365819" y="3047904"/>
              <a:ext cx="1013446" cy="440690"/>
            </a:xfrm>
            <a:prstGeom prst="rect">
              <a:avLst/>
            </a:prstGeom>
          </p:spPr>
        </p:pic>
        <p:pic>
          <p:nvPicPr>
            <p:cNvPr id="20" name="图片 19">
              <a:extLst>
                <a:ext uri="{FF2B5EF4-FFF2-40B4-BE49-F238E27FC236}">
                  <a16:creationId xmlns:a16="http://schemas.microsoft.com/office/drawing/2014/main" id="{1B903CD1-9441-CC42-B483-ED7734042022}"/>
                </a:ext>
              </a:extLst>
            </p:cNvPr>
            <p:cNvPicPr>
              <a:picLocks noChangeAspect="1"/>
            </p:cNvPicPr>
            <p:nvPr/>
          </p:nvPicPr>
          <p:blipFill>
            <a:blip r:embed="rId7"/>
            <a:stretch>
              <a:fillRect/>
            </a:stretch>
          </p:blipFill>
          <p:spPr>
            <a:xfrm>
              <a:off x="3489700" y="3047902"/>
              <a:ext cx="1443337" cy="401879"/>
            </a:xfrm>
            <a:prstGeom prst="rect">
              <a:avLst/>
            </a:prstGeom>
          </p:spPr>
        </p:pic>
      </p:grpSp>
      <p:pic>
        <p:nvPicPr>
          <p:cNvPr id="23" name="图片 22" descr="徽标, 公司名称&#10;&#10;描述已自动生成">
            <a:extLst>
              <a:ext uri="{FF2B5EF4-FFF2-40B4-BE49-F238E27FC236}">
                <a16:creationId xmlns:a16="http://schemas.microsoft.com/office/drawing/2014/main" id="{6467997A-71C5-4249-B4FB-4DCCE7685F9E}"/>
              </a:ext>
            </a:extLst>
          </p:cNvPr>
          <p:cNvPicPr>
            <a:picLocks noChangeAspect="1"/>
          </p:cNvPicPr>
          <p:nvPr/>
        </p:nvPicPr>
        <p:blipFill>
          <a:blip r:embed="rId8"/>
          <a:stretch>
            <a:fillRect/>
          </a:stretch>
        </p:blipFill>
        <p:spPr>
          <a:xfrm>
            <a:off x="9501653" y="3160973"/>
            <a:ext cx="2578100" cy="952500"/>
          </a:xfrm>
          <a:prstGeom prst="rect">
            <a:avLst/>
          </a:prstGeom>
        </p:spPr>
      </p:pic>
      <p:sp>
        <p:nvSpPr>
          <p:cNvPr id="30" name="右箭头 29">
            <a:extLst>
              <a:ext uri="{FF2B5EF4-FFF2-40B4-BE49-F238E27FC236}">
                <a16:creationId xmlns:a16="http://schemas.microsoft.com/office/drawing/2014/main" id="{1CD68C93-EC4A-1F4B-A2EC-7F73808077A0}"/>
              </a:ext>
            </a:extLst>
          </p:cNvPr>
          <p:cNvSpPr/>
          <p:nvPr/>
        </p:nvSpPr>
        <p:spPr>
          <a:xfrm>
            <a:off x="2681611" y="3429000"/>
            <a:ext cx="678873" cy="358970"/>
          </a:xfrm>
          <a:prstGeom prst="rightArrow">
            <a:avLst>
              <a:gd name="adj1" fmla="val 42281"/>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35" name="图片 34" descr="徽标, 公司名称&#10;&#10;描述已自动生成">
            <a:extLst>
              <a:ext uri="{FF2B5EF4-FFF2-40B4-BE49-F238E27FC236}">
                <a16:creationId xmlns:a16="http://schemas.microsoft.com/office/drawing/2014/main" id="{7733829E-FEA8-0343-B86F-ED29B40AFAFE}"/>
              </a:ext>
            </a:extLst>
          </p:cNvPr>
          <p:cNvPicPr>
            <a:picLocks noChangeAspect="1"/>
          </p:cNvPicPr>
          <p:nvPr/>
        </p:nvPicPr>
        <p:blipFill>
          <a:blip r:embed="rId9"/>
          <a:stretch>
            <a:fillRect/>
          </a:stretch>
        </p:blipFill>
        <p:spPr>
          <a:xfrm>
            <a:off x="210885" y="3608485"/>
            <a:ext cx="2344215" cy="880170"/>
          </a:xfrm>
          <a:prstGeom prst="rect">
            <a:avLst/>
          </a:prstGeom>
        </p:spPr>
      </p:pic>
      <p:pic>
        <p:nvPicPr>
          <p:cNvPr id="37" name="图片 36" descr="文本&#10;&#10;中度可信度描述已自动生成">
            <a:extLst>
              <a:ext uri="{FF2B5EF4-FFF2-40B4-BE49-F238E27FC236}">
                <a16:creationId xmlns:a16="http://schemas.microsoft.com/office/drawing/2014/main" id="{E3845BF6-5B32-8B4D-8FF3-357D7BC1600D}"/>
              </a:ext>
            </a:extLst>
          </p:cNvPr>
          <p:cNvPicPr>
            <a:picLocks noChangeAspect="1"/>
          </p:cNvPicPr>
          <p:nvPr/>
        </p:nvPicPr>
        <p:blipFill>
          <a:blip r:embed="rId10"/>
          <a:stretch>
            <a:fillRect/>
          </a:stretch>
        </p:blipFill>
        <p:spPr>
          <a:xfrm>
            <a:off x="333975" y="2540716"/>
            <a:ext cx="1978309" cy="671212"/>
          </a:xfrm>
          <a:prstGeom prst="rect">
            <a:avLst/>
          </a:prstGeom>
        </p:spPr>
      </p:pic>
      <p:grpSp>
        <p:nvGrpSpPr>
          <p:cNvPr id="55" name="组合 54">
            <a:extLst>
              <a:ext uri="{FF2B5EF4-FFF2-40B4-BE49-F238E27FC236}">
                <a16:creationId xmlns:a16="http://schemas.microsoft.com/office/drawing/2014/main" id="{09EC4012-856B-8D4E-A497-99F325495D66}"/>
              </a:ext>
            </a:extLst>
          </p:cNvPr>
          <p:cNvGrpSpPr/>
          <p:nvPr/>
        </p:nvGrpSpPr>
        <p:grpSpPr>
          <a:xfrm>
            <a:off x="618889" y="5601197"/>
            <a:ext cx="10741377" cy="989285"/>
            <a:chOff x="666366" y="5065538"/>
            <a:chExt cx="10741377" cy="989285"/>
          </a:xfrm>
        </p:grpSpPr>
        <p:sp>
          <p:nvSpPr>
            <p:cNvPr id="31" name="文本框 15">
              <a:extLst>
                <a:ext uri="{FF2B5EF4-FFF2-40B4-BE49-F238E27FC236}">
                  <a16:creationId xmlns:a16="http://schemas.microsoft.com/office/drawing/2014/main" id="{190EC13E-0FB9-9847-AB0F-766AAD3DAB4C}"/>
                </a:ext>
              </a:extLst>
            </p:cNvPr>
            <p:cNvSpPr txBox="1"/>
            <p:nvPr/>
          </p:nvSpPr>
          <p:spPr>
            <a:xfrm>
              <a:off x="1163475" y="5166260"/>
              <a:ext cx="2269147"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199</a:t>
              </a:r>
              <a:r>
                <a:rPr lang="zh-CN" altLang="en-US" dirty="0"/>
                <a:t> </a:t>
              </a:r>
              <a:r>
                <a:rPr lang="en-US" altLang="zh-CN" dirty="0"/>
                <a:t>CNVs from CNVkit</a:t>
              </a:r>
              <a:endParaRPr lang="en" altLang="zh-CN" dirty="0"/>
            </a:p>
          </p:txBody>
        </p:sp>
        <p:sp>
          <p:nvSpPr>
            <p:cNvPr id="32" name="文本框 15">
              <a:extLst>
                <a:ext uri="{FF2B5EF4-FFF2-40B4-BE49-F238E27FC236}">
                  <a16:creationId xmlns:a16="http://schemas.microsoft.com/office/drawing/2014/main" id="{C304C53D-786A-514B-A254-300D39579F63}"/>
                </a:ext>
              </a:extLst>
            </p:cNvPr>
            <p:cNvSpPr txBox="1"/>
            <p:nvPr/>
          </p:nvSpPr>
          <p:spPr>
            <a:xfrm>
              <a:off x="5457576" y="5165032"/>
              <a:ext cx="83817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8</a:t>
              </a:r>
              <a:r>
                <a:rPr lang="zh-CN" altLang="en-US" dirty="0"/>
                <a:t> </a:t>
              </a:r>
              <a:r>
                <a:rPr lang="en-US" altLang="zh-CN" dirty="0"/>
                <a:t>CNVs</a:t>
              </a:r>
              <a:endParaRPr lang="en" altLang="zh-CN" dirty="0"/>
            </a:p>
          </p:txBody>
        </p:sp>
        <p:sp>
          <p:nvSpPr>
            <p:cNvPr id="33" name="文本框 15">
              <a:extLst>
                <a:ext uri="{FF2B5EF4-FFF2-40B4-BE49-F238E27FC236}">
                  <a16:creationId xmlns:a16="http://schemas.microsoft.com/office/drawing/2014/main" id="{190EC13E-0FB9-9847-AB0F-766AAD3DAB4C}"/>
                </a:ext>
              </a:extLst>
            </p:cNvPr>
            <p:cNvSpPr txBox="1"/>
            <p:nvPr/>
          </p:nvSpPr>
          <p:spPr>
            <a:xfrm>
              <a:off x="9305729" y="5165032"/>
              <a:ext cx="83817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4</a:t>
              </a:r>
              <a:r>
                <a:rPr lang="zh-CN" altLang="en-US" dirty="0"/>
                <a:t> </a:t>
              </a:r>
              <a:r>
                <a:rPr lang="en-US" altLang="zh-CN" dirty="0"/>
                <a:t>CNVs</a:t>
              </a:r>
              <a:endParaRPr lang="en" altLang="zh-CN" dirty="0"/>
            </a:p>
          </p:txBody>
        </p:sp>
        <p:cxnSp>
          <p:nvCxnSpPr>
            <p:cNvPr id="39" name="直线连接符 38">
              <a:extLst>
                <a:ext uri="{FF2B5EF4-FFF2-40B4-BE49-F238E27FC236}">
                  <a16:creationId xmlns:a16="http://schemas.microsoft.com/office/drawing/2014/main" id="{877A0C08-477E-174C-BF3A-6ACD433AA92C}"/>
                </a:ext>
              </a:extLst>
            </p:cNvPr>
            <p:cNvCxnSpPr>
              <a:cxnSpLocks/>
            </p:cNvCxnSpPr>
            <p:nvPr/>
          </p:nvCxnSpPr>
          <p:spPr>
            <a:xfrm>
              <a:off x="7800741"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B29D8D22-7696-5F40-8B05-3C04E9B3292B}"/>
                </a:ext>
              </a:extLst>
            </p:cNvPr>
            <p:cNvCxnSpPr>
              <a:cxnSpLocks/>
            </p:cNvCxnSpPr>
            <p:nvPr/>
          </p:nvCxnSpPr>
          <p:spPr>
            <a:xfrm>
              <a:off x="666366" y="6037761"/>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678C7E4B-0B4F-2D40-AED5-2009B869C7F4}"/>
                </a:ext>
              </a:extLst>
            </p:cNvPr>
            <p:cNvCxnSpPr>
              <a:cxnSpLocks/>
            </p:cNvCxnSpPr>
            <p:nvPr/>
          </p:nvCxnSpPr>
          <p:spPr>
            <a:xfrm flipH="1">
              <a:off x="666366" y="5065538"/>
              <a:ext cx="1"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55AE3D8A-0D8B-C04F-A8EB-7B3C75C18927}"/>
                </a:ext>
              </a:extLst>
            </p:cNvPr>
            <p:cNvCxnSpPr>
              <a:cxnSpLocks/>
            </p:cNvCxnSpPr>
            <p:nvPr/>
          </p:nvCxnSpPr>
          <p:spPr>
            <a:xfrm>
              <a:off x="11392504"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4" name="直线连接符 43">
              <a:extLst>
                <a:ext uri="{FF2B5EF4-FFF2-40B4-BE49-F238E27FC236}">
                  <a16:creationId xmlns:a16="http://schemas.microsoft.com/office/drawing/2014/main" id="{73239041-3DB7-6741-AB61-7379D578EC5D}"/>
                </a:ext>
              </a:extLst>
            </p:cNvPr>
            <p:cNvCxnSpPr>
              <a:cxnSpLocks/>
            </p:cNvCxnSpPr>
            <p:nvPr/>
          </p:nvCxnSpPr>
          <p:spPr>
            <a:xfrm>
              <a:off x="666366" y="5065538"/>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C607DF9-8455-6442-BC95-B9B2BF281DEF}"/>
                </a:ext>
              </a:extLst>
            </p:cNvPr>
            <p:cNvCxnSpPr>
              <a:cxnSpLocks/>
            </p:cNvCxnSpPr>
            <p:nvPr/>
          </p:nvCxnSpPr>
          <p:spPr>
            <a:xfrm>
              <a:off x="666366" y="5595128"/>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6" name="直线连接符 45">
              <a:extLst>
                <a:ext uri="{FF2B5EF4-FFF2-40B4-BE49-F238E27FC236}">
                  <a16:creationId xmlns:a16="http://schemas.microsoft.com/office/drawing/2014/main" id="{43B547A7-58E1-7846-BA7C-ADFA25EACCD1}"/>
                </a:ext>
              </a:extLst>
            </p:cNvPr>
            <p:cNvCxnSpPr>
              <a:cxnSpLocks/>
            </p:cNvCxnSpPr>
            <p:nvPr/>
          </p:nvCxnSpPr>
          <p:spPr>
            <a:xfrm>
              <a:off x="4110607"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sp>
          <p:nvSpPr>
            <p:cNvPr id="47" name="文本框 15">
              <a:extLst>
                <a:ext uri="{FF2B5EF4-FFF2-40B4-BE49-F238E27FC236}">
                  <a16:creationId xmlns:a16="http://schemas.microsoft.com/office/drawing/2014/main" id="{293337E1-1955-FB4E-806C-46D5D1199584}"/>
                </a:ext>
              </a:extLst>
            </p:cNvPr>
            <p:cNvSpPr txBox="1"/>
            <p:nvPr/>
          </p:nvSpPr>
          <p:spPr>
            <a:xfrm>
              <a:off x="1163475" y="5685491"/>
              <a:ext cx="2311467"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145</a:t>
              </a:r>
              <a:r>
                <a:rPr lang="zh-CN" altLang="en-US" dirty="0"/>
                <a:t> </a:t>
              </a:r>
              <a:r>
                <a:rPr lang="en-US" altLang="zh-CN" dirty="0"/>
                <a:t>CNVs from Conifer</a:t>
              </a:r>
              <a:endParaRPr lang="en" altLang="zh-CN" dirty="0"/>
            </a:p>
          </p:txBody>
        </p:sp>
        <p:sp>
          <p:nvSpPr>
            <p:cNvPr id="48" name="文本框 15">
              <a:extLst>
                <a:ext uri="{FF2B5EF4-FFF2-40B4-BE49-F238E27FC236}">
                  <a16:creationId xmlns:a16="http://schemas.microsoft.com/office/drawing/2014/main" id="{267E340A-197E-864B-96B5-9B0290ED8DE7}"/>
                </a:ext>
              </a:extLst>
            </p:cNvPr>
            <p:cNvSpPr txBox="1"/>
            <p:nvPr/>
          </p:nvSpPr>
          <p:spPr>
            <a:xfrm>
              <a:off x="5457576" y="5675316"/>
              <a:ext cx="95519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30</a:t>
              </a:r>
              <a:r>
                <a:rPr lang="zh-CN" altLang="en-US" dirty="0"/>
                <a:t> </a:t>
              </a:r>
              <a:r>
                <a:rPr lang="en-US" altLang="zh-CN" dirty="0"/>
                <a:t>CNVs</a:t>
              </a:r>
              <a:endParaRPr lang="en" altLang="zh-CN" dirty="0"/>
            </a:p>
          </p:txBody>
        </p:sp>
        <p:sp>
          <p:nvSpPr>
            <p:cNvPr id="49" name="文本框 15">
              <a:extLst>
                <a:ext uri="{FF2B5EF4-FFF2-40B4-BE49-F238E27FC236}">
                  <a16:creationId xmlns:a16="http://schemas.microsoft.com/office/drawing/2014/main" id="{C304C53D-786A-514B-A254-300D39579F63}"/>
                </a:ext>
              </a:extLst>
            </p:cNvPr>
            <p:cNvSpPr txBox="1"/>
            <p:nvPr/>
          </p:nvSpPr>
          <p:spPr>
            <a:xfrm>
              <a:off x="9321227" y="5651370"/>
              <a:ext cx="83817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7</a:t>
              </a:r>
              <a:r>
                <a:rPr lang="zh-CN" altLang="en-US" dirty="0"/>
                <a:t> </a:t>
              </a:r>
              <a:r>
                <a:rPr lang="en-US" altLang="zh-CN" dirty="0"/>
                <a:t>CNVs</a:t>
              </a:r>
              <a:endParaRPr lang="en" altLang="zh-CN" dirty="0"/>
            </a:p>
          </p:txBody>
        </p:sp>
      </p:grpSp>
    </p:spTree>
    <p:extLst>
      <p:ext uri="{BB962C8B-B14F-4D97-AF65-F5344CB8AC3E}">
        <p14:creationId xmlns:p14="http://schemas.microsoft.com/office/powerpoint/2010/main" val="4224024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1</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411622"/>
            <a:ext cx="10515600" cy="4772752"/>
          </a:xfrm>
        </p:spPr>
        <p:txBody>
          <a:bodyPr>
            <a:normAutofit/>
          </a:bodyPr>
          <a:lstStyle/>
          <a:p>
            <a:pPr marL="0" indent="0">
              <a:buNone/>
            </a:pPr>
            <a:r>
              <a:rPr lang="en-US" altLang="zh-CN" dirty="0"/>
              <a:t>CNVkit visualization</a:t>
            </a:r>
            <a:r>
              <a:rPr lang="en-US" dirty="0"/>
              <a:t>:</a:t>
            </a:r>
          </a:p>
          <a:p>
            <a:pPr marL="0" indent="0">
              <a:buNone/>
            </a:pPr>
            <a:endParaRPr lang="en-US" dirty="0"/>
          </a:p>
        </p:txBody>
      </p:sp>
      <p:pic>
        <p:nvPicPr>
          <p:cNvPr id="7" name="图片 6">
            <a:extLst>
              <a:ext uri="{FF2B5EF4-FFF2-40B4-BE49-F238E27FC236}">
                <a16:creationId xmlns:a16="http://schemas.microsoft.com/office/drawing/2014/main" id="{C8AD4724-CE17-2B4A-889E-652386B8BDD5}"/>
              </a:ext>
            </a:extLst>
          </p:cNvPr>
          <p:cNvPicPr>
            <a:picLocks noChangeAspect="1"/>
          </p:cNvPicPr>
          <p:nvPr/>
        </p:nvPicPr>
        <p:blipFill>
          <a:blip r:embed="rId4"/>
          <a:srcRect/>
          <a:stretch/>
        </p:blipFill>
        <p:spPr>
          <a:xfrm>
            <a:off x="126899" y="2389908"/>
            <a:ext cx="2690164" cy="2078184"/>
          </a:xfrm>
          <a:prstGeom prst="rect">
            <a:avLst/>
          </a:prstGeom>
        </p:spPr>
      </p:pic>
      <p:pic>
        <p:nvPicPr>
          <p:cNvPr id="22" name="图片 21">
            <a:extLst>
              <a:ext uri="{FF2B5EF4-FFF2-40B4-BE49-F238E27FC236}">
                <a16:creationId xmlns:a16="http://schemas.microsoft.com/office/drawing/2014/main" id="{30030527-489D-A343-A1C5-3B40AFA99782}"/>
              </a:ext>
            </a:extLst>
          </p:cNvPr>
          <p:cNvPicPr>
            <a:picLocks noChangeAspect="1"/>
          </p:cNvPicPr>
          <p:nvPr/>
        </p:nvPicPr>
        <p:blipFill>
          <a:blip r:embed="rId5"/>
          <a:srcRect/>
          <a:stretch/>
        </p:blipFill>
        <p:spPr>
          <a:xfrm>
            <a:off x="3281490" y="2389908"/>
            <a:ext cx="2658289" cy="2078183"/>
          </a:xfrm>
          <a:prstGeom prst="rect">
            <a:avLst/>
          </a:prstGeom>
        </p:spPr>
      </p:pic>
      <p:sp>
        <p:nvSpPr>
          <p:cNvPr id="11" name="文本框 10">
            <a:extLst>
              <a:ext uri="{FF2B5EF4-FFF2-40B4-BE49-F238E27FC236}">
                <a16:creationId xmlns:a16="http://schemas.microsoft.com/office/drawing/2014/main" id="{6C1639B3-CCD7-3F44-B86F-EB06F2AD6B99}"/>
              </a:ext>
            </a:extLst>
          </p:cNvPr>
          <p:cNvSpPr txBox="1"/>
          <p:nvPr/>
        </p:nvSpPr>
        <p:spPr>
          <a:xfrm>
            <a:off x="353184" y="2088664"/>
            <a:ext cx="2661883" cy="369332"/>
          </a:xfrm>
          <a:prstGeom prst="rect">
            <a:avLst/>
          </a:prstGeom>
          <a:noFill/>
        </p:spPr>
        <p:txBody>
          <a:bodyPr wrap="none" rtlCol="0">
            <a:spAutoFit/>
          </a:bodyPr>
          <a:lstStyle/>
          <a:p>
            <a:r>
              <a:rPr kumimoji="1" lang="en-US" altLang="zh-CN" dirty="0"/>
              <a:t>PRB1 gain - ovarian cancer</a:t>
            </a:r>
            <a:endParaRPr kumimoji="1" lang="zh-CN" altLang="en-US" dirty="0"/>
          </a:p>
        </p:txBody>
      </p:sp>
      <p:sp>
        <p:nvSpPr>
          <p:cNvPr id="25" name="文本框 24">
            <a:extLst>
              <a:ext uri="{FF2B5EF4-FFF2-40B4-BE49-F238E27FC236}">
                <a16:creationId xmlns:a16="http://schemas.microsoft.com/office/drawing/2014/main" id="{A9830FBB-E9F4-DC45-A6B8-1254D6D29F6D}"/>
              </a:ext>
            </a:extLst>
          </p:cNvPr>
          <p:cNvSpPr txBox="1"/>
          <p:nvPr/>
        </p:nvSpPr>
        <p:spPr>
          <a:xfrm>
            <a:off x="2900525" y="2104624"/>
            <a:ext cx="3606885" cy="369332"/>
          </a:xfrm>
          <a:prstGeom prst="rect">
            <a:avLst/>
          </a:prstGeom>
          <a:noFill/>
        </p:spPr>
        <p:txBody>
          <a:bodyPr wrap="none" rtlCol="0">
            <a:spAutoFit/>
          </a:bodyPr>
          <a:lstStyle/>
          <a:p>
            <a:r>
              <a:rPr kumimoji="1" lang="en-US" altLang="zh-CN" dirty="0">
                <a:solidFill>
                  <a:srgbClr val="FF0000"/>
                </a:solidFill>
              </a:rPr>
              <a:t>PSG9</a:t>
            </a:r>
            <a:r>
              <a:rPr kumimoji="1" lang="en-US" altLang="zh-CN" dirty="0">
                <a:solidFill>
                  <a:srgbClr val="0070C0"/>
                </a:solidFill>
              </a:rPr>
              <a:t> loss - trophoblast angiogenesis</a:t>
            </a:r>
            <a:endParaRPr kumimoji="1" lang="zh-CN" altLang="en-US" dirty="0">
              <a:solidFill>
                <a:srgbClr val="0070C0"/>
              </a:solidFill>
            </a:endParaRPr>
          </a:p>
        </p:txBody>
      </p:sp>
      <p:pic>
        <p:nvPicPr>
          <p:cNvPr id="40" name="图片 39">
            <a:extLst>
              <a:ext uri="{FF2B5EF4-FFF2-40B4-BE49-F238E27FC236}">
                <a16:creationId xmlns:a16="http://schemas.microsoft.com/office/drawing/2014/main" id="{08C0F9D6-941A-1044-9961-7FBE8DF9203D}"/>
              </a:ext>
            </a:extLst>
          </p:cNvPr>
          <p:cNvPicPr>
            <a:picLocks noChangeAspect="1"/>
          </p:cNvPicPr>
          <p:nvPr/>
        </p:nvPicPr>
        <p:blipFill>
          <a:blip r:embed="rId6"/>
          <a:srcRect/>
          <a:stretch/>
        </p:blipFill>
        <p:spPr>
          <a:xfrm>
            <a:off x="9291475" y="2397024"/>
            <a:ext cx="2702912" cy="2078183"/>
          </a:xfrm>
          <a:prstGeom prst="rect">
            <a:avLst/>
          </a:prstGeom>
        </p:spPr>
      </p:pic>
      <p:sp>
        <p:nvSpPr>
          <p:cNvPr id="41" name="文本框 40">
            <a:extLst>
              <a:ext uri="{FF2B5EF4-FFF2-40B4-BE49-F238E27FC236}">
                <a16:creationId xmlns:a16="http://schemas.microsoft.com/office/drawing/2014/main" id="{46CA269F-775E-D743-BB59-4E401BF278D6}"/>
              </a:ext>
            </a:extLst>
          </p:cNvPr>
          <p:cNvSpPr txBox="1"/>
          <p:nvPr/>
        </p:nvSpPr>
        <p:spPr>
          <a:xfrm>
            <a:off x="6428667" y="2092866"/>
            <a:ext cx="2562368" cy="369332"/>
          </a:xfrm>
          <a:prstGeom prst="rect">
            <a:avLst/>
          </a:prstGeom>
          <a:noFill/>
        </p:spPr>
        <p:txBody>
          <a:bodyPr wrap="none" rtlCol="0">
            <a:spAutoFit/>
          </a:bodyPr>
          <a:lstStyle/>
          <a:p>
            <a:r>
              <a:rPr lang="en" altLang="zh-CN" dirty="0"/>
              <a:t>KIR2DL4 loss - EC (HLA-G)</a:t>
            </a:r>
            <a:endParaRPr kumimoji="1" lang="zh-CN" altLang="en-US" dirty="0"/>
          </a:p>
        </p:txBody>
      </p:sp>
      <p:sp>
        <p:nvSpPr>
          <p:cNvPr id="42" name="文本框 41">
            <a:extLst>
              <a:ext uri="{FF2B5EF4-FFF2-40B4-BE49-F238E27FC236}">
                <a16:creationId xmlns:a16="http://schemas.microsoft.com/office/drawing/2014/main" id="{1684D3AF-ED78-D547-9325-30A0B9C9CC27}"/>
              </a:ext>
            </a:extLst>
          </p:cNvPr>
          <p:cNvSpPr txBox="1"/>
          <p:nvPr/>
        </p:nvSpPr>
        <p:spPr>
          <a:xfrm>
            <a:off x="9399050" y="2104624"/>
            <a:ext cx="2666051" cy="369332"/>
          </a:xfrm>
          <a:prstGeom prst="rect">
            <a:avLst/>
          </a:prstGeom>
          <a:noFill/>
        </p:spPr>
        <p:txBody>
          <a:bodyPr wrap="none" rtlCol="0">
            <a:spAutoFit/>
          </a:bodyPr>
          <a:lstStyle/>
          <a:p>
            <a:r>
              <a:rPr kumimoji="1" lang="en-US" altLang="zh-CN" dirty="0">
                <a:solidFill>
                  <a:srgbClr val="FF0000"/>
                </a:solidFill>
              </a:rPr>
              <a:t>RASA4 </a:t>
            </a:r>
            <a:r>
              <a:rPr kumimoji="1" lang="en-US" altLang="zh-CN" dirty="0">
                <a:solidFill>
                  <a:schemeClr val="accent5">
                    <a:lumMod val="75000"/>
                  </a:schemeClr>
                </a:solidFill>
              </a:rPr>
              <a:t>loss - CHM (HIF-1</a:t>
            </a:r>
            <a:r>
              <a:rPr lang="el-GR" altLang="zh-CN" dirty="0">
                <a:solidFill>
                  <a:schemeClr val="accent5">
                    <a:lumMod val="75000"/>
                  </a:schemeClr>
                </a:solidFill>
              </a:rPr>
              <a:t>α</a:t>
            </a:r>
            <a:r>
              <a:rPr kumimoji="1" lang="en-US" altLang="zh-CN" dirty="0">
                <a:solidFill>
                  <a:schemeClr val="accent5">
                    <a:lumMod val="75000"/>
                  </a:schemeClr>
                </a:solidFill>
              </a:rPr>
              <a:t>)</a:t>
            </a:r>
            <a:endParaRPr kumimoji="1" lang="zh-CN" altLang="en-US" dirty="0">
              <a:solidFill>
                <a:schemeClr val="accent5">
                  <a:lumMod val="75000"/>
                </a:schemeClr>
              </a:solidFill>
            </a:endParaRPr>
          </a:p>
        </p:txBody>
      </p:sp>
      <p:pic>
        <p:nvPicPr>
          <p:cNvPr id="43" name="图片 42">
            <a:extLst>
              <a:ext uri="{FF2B5EF4-FFF2-40B4-BE49-F238E27FC236}">
                <a16:creationId xmlns:a16="http://schemas.microsoft.com/office/drawing/2014/main" id="{6D51222A-B1B9-3C4A-A9EE-6381AFFEA305}"/>
              </a:ext>
            </a:extLst>
          </p:cNvPr>
          <p:cNvPicPr>
            <a:picLocks noChangeAspect="1"/>
          </p:cNvPicPr>
          <p:nvPr/>
        </p:nvPicPr>
        <p:blipFill>
          <a:blip r:embed="rId7"/>
          <a:srcRect/>
          <a:stretch/>
        </p:blipFill>
        <p:spPr>
          <a:xfrm>
            <a:off x="6320744" y="2397024"/>
            <a:ext cx="2600916" cy="2078183"/>
          </a:xfrm>
          <a:prstGeom prst="rect">
            <a:avLst/>
          </a:prstGeom>
        </p:spPr>
      </p:pic>
      <p:sp>
        <p:nvSpPr>
          <p:cNvPr id="18" name="文本框 17">
            <a:extLst>
              <a:ext uri="{FF2B5EF4-FFF2-40B4-BE49-F238E27FC236}">
                <a16:creationId xmlns:a16="http://schemas.microsoft.com/office/drawing/2014/main" id="{EF2ABC55-C7F6-A645-9608-E3036E5D62AE}"/>
              </a:ext>
            </a:extLst>
          </p:cNvPr>
          <p:cNvSpPr txBox="1"/>
          <p:nvPr/>
        </p:nvSpPr>
        <p:spPr>
          <a:xfrm>
            <a:off x="-38986" y="6497290"/>
            <a:ext cx="3576172" cy="369332"/>
          </a:xfrm>
          <a:prstGeom prst="rect">
            <a:avLst/>
          </a:prstGeom>
          <a:noFill/>
        </p:spPr>
        <p:txBody>
          <a:bodyPr wrap="none" rtlCol="0">
            <a:spAutoFit/>
          </a:bodyPr>
          <a:lstStyle/>
          <a:p>
            <a:r>
              <a:rPr kumimoji="1" lang="en-US" altLang="zh-CN" dirty="0">
                <a:solidFill>
                  <a:schemeClr val="accent5">
                    <a:lumMod val="75000"/>
                  </a:schemeClr>
                </a:solidFill>
              </a:rPr>
              <a:t>Blue indicates CHM associated CNV</a:t>
            </a:r>
            <a:endParaRPr kumimoji="1" lang="zh-CN" altLang="en-US" dirty="0">
              <a:solidFill>
                <a:schemeClr val="accent5">
                  <a:lumMod val="75000"/>
                </a:schemeClr>
              </a:solidFill>
            </a:endParaRPr>
          </a:p>
        </p:txBody>
      </p:sp>
    </p:spTree>
    <p:extLst>
      <p:ext uri="{BB962C8B-B14F-4D97-AF65-F5344CB8AC3E}">
        <p14:creationId xmlns:p14="http://schemas.microsoft.com/office/powerpoint/2010/main" val="12684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1</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16345" y="1321822"/>
            <a:ext cx="10515600" cy="4772752"/>
          </a:xfrm>
        </p:spPr>
        <p:txBody>
          <a:bodyPr>
            <a:normAutofit/>
          </a:bodyPr>
          <a:lstStyle/>
          <a:p>
            <a:pPr marL="0" indent="0">
              <a:buNone/>
            </a:pPr>
            <a:r>
              <a:rPr lang="en-US" altLang="zh-CN" dirty="0"/>
              <a:t>Conifer visualization</a:t>
            </a:r>
            <a:r>
              <a:rPr lang="en-US" dirty="0"/>
              <a:t>:</a:t>
            </a:r>
          </a:p>
          <a:p>
            <a:pPr marL="0" indent="0">
              <a:buNone/>
            </a:pPr>
            <a:endParaRPr lang="en-US" dirty="0"/>
          </a:p>
        </p:txBody>
      </p:sp>
      <p:sp>
        <p:nvSpPr>
          <p:cNvPr id="11" name="文本框 10">
            <a:extLst>
              <a:ext uri="{FF2B5EF4-FFF2-40B4-BE49-F238E27FC236}">
                <a16:creationId xmlns:a16="http://schemas.microsoft.com/office/drawing/2014/main" id="{6C1639B3-CCD7-3F44-B86F-EB06F2AD6B99}"/>
              </a:ext>
            </a:extLst>
          </p:cNvPr>
          <p:cNvSpPr txBox="1"/>
          <p:nvPr/>
        </p:nvSpPr>
        <p:spPr>
          <a:xfrm>
            <a:off x="581547" y="2105934"/>
            <a:ext cx="2546466" cy="369332"/>
          </a:xfrm>
          <a:prstGeom prst="rect">
            <a:avLst/>
          </a:prstGeom>
          <a:noFill/>
        </p:spPr>
        <p:txBody>
          <a:bodyPr wrap="none" rtlCol="0">
            <a:spAutoFit/>
          </a:bodyPr>
          <a:lstStyle/>
          <a:p>
            <a:r>
              <a:rPr kumimoji="1" lang="en-US" altLang="zh-CN" dirty="0">
                <a:solidFill>
                  <a:schemeClr val="accent5">
                    <a:lumMod val="75000"/>
                  </a:schemeClr>
                </a:solidFill>
              </a:rPr>
              <a:t>FGFR1 gain - CHM (EGFR)</a:t>
            </a:r>
            <a:endParaRPr kumimoji="1" lang="zh-CN" altLang="en-US" dirty="0">
              <a:solidFill>
                <a:schemeClr val="accent5">
                  <a:lumMod val="75000"/>
                </a:schemeClr>
              </a:solidFill>
            </a:endParaRPr>
          </a:p>
        </p:txBody>
      </p:sp>
      <p:sp>
        <p:nvSpPr>
          <p:cNvPr id="25" name="文本框 24">
            <a:extLst>
              <a:ext uri="{FF2B5EF4-FFF2-40B4-BE49-F238E27FC236}">
                <a16:creationId xmlns:a16="http://schemas.microsoft.com/office/drawing/2014/main" id="{A9830FBB-E9F4-DC45-A6B8-1254D6D29F6D}"/>
              </a:ext>
            </a:extLst>
          </p:cNvPr>
          <p:cNvSpPr txBox="1"/>
          <p:nvPr/>
        </p:nvSpPr>
        <p:spPr>
          <a:xfrm>
            <a:off x="3597347" y="2117109"/>
            <a:ext cx="2413866" cy="369332"/>
          </a:xfrm>
          <a:prstGeom prst="rect">
            <a:avLst/>
          </a:prstGeom>
          <a:noFill/>
        </p:spPr>
        <p:txBody>
          <a:bodyPr wrap="none" rtlCol="0">
            <a:spAutoFit/>
          </a:bodyPr>
          <a:lstStyle/>
          <a:p>
            <a:r>
              <a:rPr kumimoji="1" lang="en-US" altLang="zh-CN" dirty="0">
                <a:solidFill>
                  <a:schemeClr val="accent5">
                    <a:lumMod val="75000"/>
                  </a:schemeClr>
                </a:solidFill>
              </a:rPr>
              <a:t>FHL1 gain - CHM (EGFR)</a:t>
            </a:r>
            <a:endParaRPr kumimoji="1" lang="zh-CN" altLang="en-US" dirty="0">
              <a:solidFill>
                <a:schemeClr val="accent5">
                  <a:lumMod val="75000"/>
                </a:schemeClr>
              </a:solidFill>
            </a:endParaRPr>
          </a:p>
        </p:txBody>
      </p:sp>
      <p:sp>
        <p:nvSpPr>
          <p:cNvPr id="41" name="文本框 40">
            <a:extLst>
              <a:ext uri="{FF2B5EF4-FFF2-40B4-BE49-F238E27FC236}">
                <a16:creationId xmlns:a16="http://schemas.microsoft.com/office/drawing/2014/main" id="{46CA269F-775E-D743-BB59-4E401BF278D6}"/>
              </a:ext>
            </a:extLst>
          </p:cNvPr>
          <p:cNvSpPr txBox="1"/>
          <p:nvPr/>
        </p:nvSpPr>
        <p:spPr>
          <a:xfrm>
            <a:off x="6083616" y="4385112"/>
            <a:ext cx="3606885" cy="369332"/>
          </a:xfrm>
          <a:prstGeom prst="rect">
            <a:avLst/>
          </a:prstGeom>
          <a:noFill/>
        </p:spPr>
        <p:txBody>
          <a:bodyPr wrap="none" rtlCol="0">
            <a:spAutoFit/>
          </a:bodyPr>
          <a:lstStyle/>
          <a:p>
            <a:r>
              <a:rPr kumimoji="1" lang="en-US" altLang="zh-CN" dirty="0">
                <a:solidFill>
                  <a:srgbClr val="FF0000"/>
                </a:solidFill>
              </a:rPr>
              <a:t>PSG9</a:t>
            </a:r>
            <a:r>
              <a:rPr kumimoji="1" lang="en-US" altLang="zh-CN" dirty="0">
                <a:solidFill>
                  <a:schemeClr val="accent1"/>
                </a:solidFill>
              </a:rPr>
              <a:t> loss - trophoblast angiogenesis</a:t>
            </a:r>
            <a:endParaRPr kumimoji="1" lang="zh-CN" altLang="en-US" dirty="0">
              <a:solidFill>
                <a:schemeClr val="accent1"/>
              </a:solidFill>
            </a:endParaRPr>
          </a:p>
        </p:txBody>
      </p:sp>
      <p:sp>
        <p:nvSpPr>
          <p:cNvPr id="42" name="文本框 41">
            <a:extLst>
              <a:ext uri="{FF2B5EF4-FFF2-40B4-BE49-F238E27FC236}">
                <a16:creationId xmlns:a16="http://schemas.microsoft.com/office/drawing/2014/main" id="{1684D3AF-ED78-D547-9325-30A0B9C9CC27}"/>
              </a:ext>
            </a:extLst>
          </p:cNvPr>
          <p:cNvSpPr txBox="1"/>
          <p:nvPr/>
        </p:nvSpPr>
        <p:spPr>
          <a:xfrm>
            <a:off x="3511485" y="4397176"/>
            <a:ext cx="2666051" cy="369332"/>
          </a:xfrm>
          <a:prstGeom prst="rect">
            <a:avLst/>
          </a:prstGeom>
          <a:noFill/>
        </p:spPr>
        <p:txBody>
          <a:bodyPr wrap="none" rtlCol="0">
            <a:spAutoFit/>
          </a:bodyPr>
          <a:lstStyle/>
          <a:p>
            <a:r>
              <a:rPr kumimoji="1" lang="en-US" altLang="zh-CN" dirty="0">
                <a:solidFill>
                  <a:srgbClr val="FF0000"/>
                </a:solidFill>
              </a:rPr>
              <a:t>RASA4</a:t>
            </a:r>
            <a:r>
              <a:rPr kumimoji="1" lang="en-US" altLang="zh-CN" dirty="0">
                <a:solidFill>
                  <a:schemeClr val="accent5">
                    <a:lumMod val="75000"/>
                  </a:schemeClr>
                </a:solidFill>
              </a:rPr>
              <a:t> loss - CHM (HIF-1</a:t>
            </a:r>
            <a:r>
              <a:rPr lang="el-GR" altLang="zh-CN" dirty="0">
                <a:solidFill>
                  <a:schemeClr val="accent5">
                    <a:lumMod val="75000"/>
                  </a:schemeClr>
                </a:solidFill>
              </a:rPr>
              <a:t>α</a:t>
            </a:r>
            <a:r>
              <a:rPr kumimoji="1" lang="en-US" altLang="zh-CN" dirty="0">
                <a:solidFill>
                  <a:schemeClr val="accent5">
                    <a:lumMod val="75000"/>
                  </a:schemeClr>
                </a:solidFill>
              </a:rPr>
              <a:t>)</a:t>
            </a:r>
            <a:endParaRPr kumimoji="1" lang="zh-CN" altLang="en-US" dirty="0">
              <a:solidFill>
                <a:schemeClr val="accent5">
                  <a:lumMod val="75000"/>
                </a:schemeClr>
              </a:solidFill>
            </a:endParaRPr>
          </a:p>
        </p:txBody>
      </p:sp>
      <p:sp>
        <p:nvSpPr>
          <p:cNvPr id="21" name="文本框 20">
            <a:extLst>
              <a:ext uri="{FF2B5EF4-FFF2-40B4-BE49-F238E27FC236}">
                <a16:creationId xmlns:a16="http://schemas.microsoft.com/office/drawing/2014/main" id="{EDF29172-BB6F-A645-AEFA-0532BDEC1ABA}"/>
              </a:ext>
            </a:extLst>
          </p:cNvPr>
          <p:cNvSpPr txBox="1"/>
          <p:nvPr/>
        </p:nvSpPr>
        <p:spPr>
          <a:xfrm>
            <a:off x="6367738" y="2105934"/>
            <a:ext cx="2767809" cy="369332"/>
          </a:xfrm>
          <a:prstGeom prst="rect">
            <a:avLst/>
          </a:prstGeom>
          <a:noFill/>
        </p:spPr>
        <p:txBody>
          <a:bodyPr wrap="none" rtlCol="0">
            <a:spAutoFit/>
          </a:bodyPr>
          <a:lstStyle/>
          <a:p>
            <a:r>
              <a:rPr kumimoji="1" lang="en-US" altLang="zh-CN" dirty="0">
                <a:solidFill>
                  <a:schemeClr val="accent5">
                    <a:lumMod val="75000"/>
                  </a:schemeClr>
                </a:solidFill>
              </a:rPr>
              <a:t>PDGFRB gain - CHM (direct)</a:t>
            </a:r>
            <a:endParaRPr kumimoji="1" lang="zh-CN" altLang="en-US" dirty="0">
              <a:solidFill>
                <a:schemeClr val="accent5">
                  <a:lumMod val="75000"/>
                </a:schemeClr>
              </a:solidFill>
            </a:endParaRPr>
          </a:p>
        </p:txBody>
      </p:sp>
      <p:sp>
        <p:nvSpPr>
          <p:cNvPr id="23" name="文本框 22">
            <a:extLst>
              <a:ext uri="{FF2B5EF4-FFF2-40B4-BE49-F238E27FC236}">
                <a16:creationId xmlns:a16="http://schemas.microsoft.com/office/drawing/2014/main" id="{B9F0FBD7-6BCE-3645-B119-6B0D28DEE10E}"/>
              </a:ext>
            </a:extLst>
          </p:cNvPr>
          <p:cNvSpPr txBox="1"/>
          <p:nvPr/>
        </p:nvSpPr>
        <p:spPr>
          <a:xfrm>
            <a:off x="9416286" y="2117109"/>
            <a:ext cx="2609112" cy="369332"/>
          </a:xfrm>
          <a:prstGeom prst="rect">
            <a:avLst/>
          </a:prstGeom>
          <a:noFill/>
        </p:spPr>
        <p:txBody>
          <a:bodyPr wrap="none" rtlCol="0">
            <a:spAutoFit/>
          </a:bodyPr>
          <a:lstStyle/>
          <a:p>
            <a:r>
              <a:rPr kumimoji="1" lang="en-US" altLang="zh-CN" dirty="0">
                <a:solidFill>
                  <a:schemeClr val="accent5">
                    <a:lumMod val="75000"/>
                  </a:schemeClr>
                </a:solidFill>
              </a:rPr>
              <a:t>ERBB2 gain - CHM (direct)</a:t>
            </a:r>
            <a:endParaRPr kumimoji="1" lang="zh-CN" altLang="en-US" dirty="0">
              <a:solidFill>
                <a:schemeClr val="accent5">
                  <a:lumMod val="75000"/>
                </a:schemeClr>
              </a:solidFill>
            </a:endParaRPr>
          </a:p>
        </p:txBody>
      </p:sp>
      <p:sp>
        <p:nvSpPr>
          <p:cNvPr id="27" name="文本框 26">
            <a:extLst>
              <a:ext uri="{FF2B5EF4-FFF2-40B4-BE49-F238E27FC236}">
                <a16:creationId xmlns:a16="http://schemas.microsoft.com/office/drawing/2014/main" id="{D525913E-14ED-9B4E-BC6E-263C4CAB9957}"/>
              </a:ext>
            </a:extLst>
          </p:cNvPr>
          <p:cNvSpPr txBox="1"/>
          <p:nvPr/>
        </p:nvSpPr>
        <p:spPr>
          <a:xfrm>
            <a:off x="499988" y="4385112"/>
            <a:ext cx="2876878" cy="369332"/>
          </a:xfrm>
          <a:prstGeom prst="rect">
            <a:avLst/>
          </a:prstGeom>
          <a:noFill/>
        </p:spPr>
        <p:txBody>
          <a:bodyPr wrap="none" rtlCol="0">
            <a:spAutoFit/>
          </a:bodyPr>
          <a:lstStyle/>
          <a:p>
            <a:r>
              <a:rPr kumimoji="1" lang="en-US" altLang="zh-CN" dirty="0">
                <a:solidFill>
                  <a:schemeClr val="accent5">
                    <a:lumMod val="75000"/>
                  </a:schemeClr>
                </a:solidFill>
              </a:rPr>
              <a:t>NOTCH1 gain - CHM (HIF-1</a:t>
            </a:r>
            <a:r>
              <a:rPr lang="el-GR" altLang="zh-CN" dirty="0">
                <a:solidFill>
                  <a:schemeClr val="accent5">
                    <a:lumMod val="75000"/>
                  </a:schemeClr>
                </a:solidFill>
              </a:rPr>
              <a:t>α</a:t>
            </a:r>
            <a:r>
              <a:rPr kumimoji="1" lang="en-US" altLang="zh-CN" dirty="0">
                <a:solidFill>
                  <a:schemeClr val="accent5">
                    <a:lumMod val="75000"/>
                  </a:schemeClr>
                </a:solidFill>
              </a:rPr>
              <a:t>)</a:t>
            </a:r>
            <a:endParaRPr kumimoji="1" lang="zh-CN" altLang="en-US" dirty="0">
              <a:solidFill>
                <a:schemeClr val="accent5">
                  <a:lumMod val="75000"/>
                </a:schemeClr>
              </a:solidFill>
            </a:endParaRPr>
          </a:p>
        </p:txBody>
      </p:sp>
      <p:pic>
        <p:nvPicPr>
          <p:cNvPr id="30" name="Picture 4">
            <a:extLst>
              <a:ext uri="{FF2B5EF4-FFF2-40B4-BE49-F238E27FC236}">
                <a16:creationId xmlns:a16="http://schemas.microsoft.com/office/drawing/2014/main" id="{6FFC1024-0303-BB4D-8DF4-FCED504827B2}"/>
              </a:ext>
            </a:extLst>
          </p:cNvPr>
          <p:cNvPicPr>
            <a:picLocks noChangeAspect="1" noChangeArrowheads="1"/>
          </p:cNvPicPr>
          <p:nvPr/>
        </p:nvPicPr>
        <p:blipFill>
          <a:blip r:embed="rId4"/>
          <a:srcRect/>
          <a:stretch/>
        </p:blipFill>
        <p:spPr bwMode="auto">
          <a:xfrm>
            <a:off x="3190730" y="2532130"/>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5"/>
          <a:srcRect/>
          <a:stretch/>
        </p:blipFill>
        <p:spPr bwMode="auto">
          <a:xfrm>
            <a:off x="6096000" y="2549709"/>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6"/>
          <a:srcRect/>
          <a:stretch/>
        </p:blipFill>
        <p:spPr bwMode="auto">
          <a:xfrm>
            <a:off x="6083616" y="4783920"/>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7"/>
          <a:srcRect/>
          <a:stretch/>
        </p:blipFill>
        <p:spPr bwMode="auto">
          <a:xfrm>
            <a:off x="3197457" y="4783369"/>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8"/>
          <a:srcRect/>
          <a:stretch/>
        </p:blipFill>
        <p:spPr bwMode="auto">
          <a:xfrm>
            <a:off x="275550" y="4783369"/>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9"/>
          <a:srcRect/>
          <a:stretch/>
        </p:blipFill>
        <p:spPr bwMode="auto">
          <a:xfrm>
            <a:off x="8969655" y="2556541"/>
            <a:ext cx="3136954" cy="1568477"/>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0FB5DFC7-F59F-4345-A4DB-4C4886C6558F}"/>
              </a:ext>
            </a:extLst>
          </p:cNvPr>
          <p:cNvSpPr txBox="1"/>
          <p:nvPr/>
        </p:nvSpPr>
        <p:spPr>
          <a:xfrm>
            <a:off x="-38986" y="6497290"/>
            <a:ext cx="3576172" cy="369332"/>
          </a:xfrm>
          <a:prstGeom prst="rect">
            <a:avLst/>
          </a:prstGeom>
          <a:noFill/>
        </p:spPr>
        <p:txBody>
          <a:bodyPr wrap="none" rtlCol="0">
            <a:spAutoFit/>
          </a:bodyPr>
          <a:lstStyle/>
          <a:p>
            <a:r>
              <a:rPr kumimoji="1" lang="en-US" altLang="zh-CN" dirty="0">
                <a:solidFill>
                  <a:schemeClr val="accent5">
                    <a:lumMod val="75000"/>
                  </a:schemeClr>
                </a:solidFill>
              </a:rPr>
              <a:t>Blue indicates CHM associated CNV</a:t>
            </a:r>
            <a:endParaRPr kumimoji="1" lang="zh-CN" altLang="en-US" dirty="0">
              <a:solidFill>
                <a:schemeClr val="accent5">
                  <a:lumMod val="75000"/>
                </a:schemeClr>
              </a:solidFill>
            </a:endParaRPr>
          </a:p>
        </p:txBody>
      </p:sp>
      <p:pic>
        <p:nvPicPr>
          <p:cNvPr id="13" name="图片 12" descr="图表&#10;&#10;描述已自动生成">
            <a:extLst>
              <a:ext uri="{FF2B5EF4-FFF2-40B4-BE49-F238E27FC236}">
                <a16:creationId xmlns:a16="http://schemas.microsoft.com/office/drawing/2014/main" id="{4F0937FF-C68B-B145-B327-FC65746A1F93}"/>
              </a:ext>
            </a:extLst>
          </p:cNvPr>
          <p:cNvPicPr>
            <a:picLocks noChangeAspect="1"/>
          </p:cNvPicPr>
          <p:nvPr/>
        </p:nvPicPr>
        <p:blipFill>
          <a:blip r:embed="rId10"/>
          <a:stretch>
            <a:fillRect/>
          </a:stretch>
        </p:blipFill>
        <p:spPr>
          <a:xfrm>
            <a:off x="275550" y="2525591"/>
            <a:ext cx="3146864" cy="1573432"/>
          </a:xfrm>
          <a:prstGeom prst="rect">
            <a:avLst/>
          </a:prstGeom>
        </p:spPr>
      </p:pic>
    </p:spTree>
    <p:extLst>
      <p:ext uri="{BB962C8B-B14F-4D97-AF65-F5344CB8AC3E}">
        <p14:creationId xmlns:p14="http://schemas.microsoft.com/office/powerpoint/2010/main" val="238940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2</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321822"/>
            <a:ext cx="10515600" cy="4772752"/>
          </a:xfrm>
        </p:spPr>
        <p:txBody>
          <a:bodyPr>
            <a:normAutofit/>
          </a:bodyPr>
          <a:lstStyle/>
          <a:p>
            <a:pPr marL="0" indent="0">
              <a:buNone/>
            </a:pPr>
            <a:r>
              <a:rPr lang="en-US" altLang="zh-CN" dirty="0"/>
              <a:t>CNVkit &amp; Conifer filtration</a:t>
            </a:r>
            <a:r>
              <a:rPr lang="en-US" dirty="0"/>
              <a:t>:</a:t>
            </a:r>
          </a:p>
          <a:p>
            <a:pPr marL="0" indent="0">
              <a:buNone/>
            </a:pPr>
            <a:endParaRPr lang="en-US" dirty="0"/>
          </a:p>
        </p:txBody>
      </p:sp>
      <p:sp>
        <p:nvSpPr>
          <p:cNvPr id="15" name="右箭头 14">
            <a:extLst>
              <a:ext uri="{FF2B5EF4-FFF2-40B4-BE49-F238E27FC236}">
                <a16:creationId xmlns:a16="http://schemas.microsoft.com/office/drawing/2014/main" id="{38F3AFC6-9A3A-D14D-839F-01ABD184DC07}"/>
              </a:ext>
            </a:extLst>
          </p:cNvPr>
          <p:cNvSpPr/>
          <p:nvPr/>
        </p:nvSpPr>
        <p:spPr>
          <a:xfrm>
            <a:off x="8626856" y="3429000"/>
            <a:ext cx="678873" cy="358970"/>
          </a:xfrm>
          <a:prstGeom prst="rightArrow">
            <a:avLst>
              <a:gd name="adj1" fmla="val 42281"/>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4AFE64FD-F393-2E42-8E92-3D5D56F4D1D9}"/>
              </a:ext>
            </a:extLst>
          </p:cNvPr>
          <p:cNvPicPr>
            <a:picLocks noChangeAspect="1"/>
          </p:cNvPicPr>
          <p:nvPr/>
        </p:nvPicPr>
        <p:blipFill>
          <a:blip r:embed="rId4"/>
          <a:stretch>
            <a:fillRect/>
          </a:stretch>
        </p:blipFill>
        <p:spPr>
          <a:xfrm>
            <a:off x="3472464" y="1878217"/>
            <a:ext cx="2462605" cy="651584"/>
          </a:xfrm>
          <a:prstGeom prst="rect">
            <a:avLst/>
          </a:prstGeom>
        </p:spPr>
      </p:pic>
      <p:grpSp>
        <p:nvGrpSpPr>
          <p:cNvPr id="21" name="组合 20">
            <a:extLst>
              <a:ext uri="{FF2B5EF4-FFF2-40B4-BE49-F238E27FC236}">
                <a16:creationId xmlns:a16="http://schemas.microsoft.com/office/drawing/2014/main" id="{32310A20-A5E8-6E4B-949B-18EC0A9798BF}"/>
              </a:ext>
            </a:extLst>
          </p:cNvPr>
          <p:cNvGrpSpPr/>
          <p:nvPr/>
        </p:nvGrpSpPr>
        <p:grpSpPr>
          <a:xfrm>
            <a:off x="3476709" y="2454510"/>
            <a:ext cx="4864764" cy="2760669"/>
            <a:chOff x="644236" y="3047902"/>
            <a:chExt cx="5402927" cy="3033308"/>
          </a:xfrm>
        </p:grpSpPr>
        <p:pic>
          <p:nvPicPr>
            <p:cNvPr id="6" name="图片 5" descr="图形用户界面, 文本, 应用程序, 聊天或短信&#10;&#10;描述已自动生成">
              <a:extLst>
                <a:ext uri="{FF2B5EF4-FFF2-40B4-BE49-F238E27FC236}">
                  <a16:creationId xmlns:a16="http://schemas.microsoft.com/office/drawing/2014/main" id="{C5CAC250-5C49-F34A-BCF5-36397324DDF6}"/>
                </a:ext>
              </a:extLst>
            </p:cNvPr>
            <p:cNvPicPr>
              <a:picLocks noChangeAspect="1"/>
            </p:cNvPicPr>
            <p:nvPr/>
          </p:nvPicPr>
          <p:blipFill rotWithShape="1">
            <a:blip r:embed="rId5"/>
            <a:srcRect r="948"/>
            <a:stretch/>
          </p:blipFill>
          <p:spPr>
            <a:xfrm>
              <a:off x="3436969" y="3047904"/>
              <a:ext cx="2610194" cy="3033305"/>
            </a:xfrm>
            <a:prstGeom prst="rect">
              <a:avLst/>
            </a:prstGeom>
          </p:spPr>
        </p:pic>
        <p:pic>
          <p:nvPicPr>
            <p:cNvPr id="12" name="图片 11" descr="图形用户界面&#10;&#10;描述已自动生成">
              <a:extLst>
                <a:ext uri="{FF2B5EF4-FFF2-40B4-BE49-F238E27FC236}">
                  <a16:creationId xmlns:a16="http://schemas.microsoft.com/office/drawing/2014/main" id="{5EF3E1EA-578E-A14A-9009-329EED3D009C}"/>
                </a:ext>
              </a:extLst>
            </p:cNvPr>
            <p:cNvPicPr>
              <a:picLocks noChangeAspect="1"/>
            </p:cNvPicPr>
            <p:nvPr/>
          </p:nvPicPr>
          <p:blipFill>
            <a:blip r:embed="rId6"/>
            <a:stretch>
              <a:fillRect/>
            </a:stretch>
          </p:blipFill>
          <p:spPr>
            <a:xfrm>
              <a:off x="644236" y="3047905"/>
              <a:ext cx="2792733" cy="3033305"/>
            </a:xfrm>
            <a:prstGeom prst="rect">
              <a:avLst/>
            </a:prstGeom>
          </p:spPr>
        </p:pic>
        <p:pic>
          <p:nvPicPr>
            <p:cNvPr id="19" name="图片 18">
              <a:extLst>
                <a:ext uri="{FF2B5EF4-FFF2-40B4-BE49-F238E27FC236}">
                  <a16:creationId xmlns:a16="http://schemas.microsoft.com/office/drawing/2014/main" id="{D752F0FD-093F-7A49-8076-310D5026EA7C}"/>
                </a:ext>
              </a:extLst>
            </p:cNvPr>
            <p:cNvPicPr>
              <a:picLocks noChangeAspect="1"/>
            </p:cNvPicPr>
            <p:nvPr/>
          </p:nvPicPr>
          <p:blipFill>
            <a:blip r:embed="rId7"/>
            <a:stretch>
              <a:fillRect/>
            </a:stretch>
          </p:blipFill>
          <p:spPr>
            <a:xfrm>
              <a:off x="2365819" y="3047904"/>
              <a:ext cx="1013446" cy="440690"/>
            </a:xfrm>
            <a:prstGeom prst="rect">
              <a:avLst/>
            </a:prstGeom>
          </p:spPr>
        </p:pic>
        <p:pic>
          <p:nvPicPr>
            <p:cNvPr id="20" name="图片 19">
              <a:extLst>
                <a:ext uri="{FF2B5EF4-FFF2-40B4-BE49-F238E27FC236}">
                  <a16:creationId xmlns:a16="http://schemas.microsoft.com/office/drawing/2014/main" id="{1B903CD1-9441-CC42-B483-ED7734042022}"/>
                </a:ext>
              </a:extLst>
            </p:cNvPr>
            <p:cNvPicPr>
              <a:picLocks noChangeAspect="1"/>
            </p:cNvPicPr>
            <p:nvPr/>
          </p:nvPicPr>
          <p:blipFill>
            <a:blip r:embed="rId7"/>
            <a:stretch>
              <a:fillRect/>
            </a:stretch>
          </p:blipFill>
          <p:spPr>
            <a:xfrm>
              <a:off x="3489700" y="3047902"/>
              <a:ext cx="1443337" cy="401879"/>
            </a:xfrm>
            <a:prstGeom prst="rect">
              <a:avLst/>
            </a:prstGeom>
          </p:spPr>
        </p:pic>
      </p:grpSp>
      <p:pic>
        <p:nvPicPr>
          <p:cNvPr id="23" name="图片 22" descr="徽标, 公司名称&#10;&#10;描述已自动生成">
            <a:extLst>
              <a:ext uri="{FF2B5EF4-FFF2-40B4-BE49-F238E27FC236}">
                <a16:creationId xmlns:a16="http://schemas.microsoft.com/office/drawing/2014/main" id="{6467997A-71C5-4249-B4FB-4DCCE7685F9E}"/>
              </a:ext>
            </a:extLst>
          </p:cNvPr>
          <p:cNvPicPr>
            <a:picLocks noChangeAspect="1"/>
          </p:cNvPicPr>
          <p:nvPr/>
        </p:nvPicPr>
        <p:blipFill>
          <a:blip r:embed="rId8"/>
          <a:stretch>
            <a:fillRect/>
          </a:stretch>
        </p:blipFill>
        <p:spPr>
          <a:xfrm>
            <a:off x="9501653" y="3160973"/>
            <a:ext cx="2578100" cy="952500"/>
          </a:xfrm>
          <a:prstGeom prst="rect">
            <a:avLst/>
          </a:prstGeom>
        </p:spPr>
      </p:pic>
      <p:sp>
        <p:nvSpPr>
          <p:cNvPr id="30" name="右箭头 29">
            <a:extLst>
              <a:ext uri="{FF2B5EF4-FFF2-40B4-BE49-F238E27FC236}">
                <a16:creationId xmlns:a16="http://schemas.microsoft.com/office/drawing/2014/main" id="{1CD68C93-EC4A-1F4B-A2EC-7F73808077A0}"/>
              </a:ext>
            </a:extLst>
          </p:cNvPr>
          <p:cNvSpPr/>
          <p:nvPr/>
        </p:nvSpPr>
        <p:spPr>
          <a:xfrm>
            <a:off x="2681611" y="3429000"/>
            <a:ext cx="678873" cy="358970"/>
          </a:xfrm>
          <a:prstGeom prst="rightArrow">
            <a:avLst>
              <a:gd name="adj1" fmla="val 42281"/>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35" name="图片 34" descr="徽标, 公司名称&#10;&#10;描述已自动生成">
            <a:extLst>
              <a:ext uri="{FF2B5EF4-FFF2-40B4-BE49-F238E27FC236}">
                <a16:creationId xmlns:a16="http://schemas.microsoft.com/office/drawing/2014/main" id="{7733829E-FEA8-0343-B86F-ED29B40AFAFE}"/>
              </a:ext>
            </a:extLst>
          </p:cNvPr>
          <p:cNvPicPr>
            <a:picLocks noChangeAspect="1"/>
          </p:cNvPicPr>
          <p:nvPr/>
        </p:nvPicPr>
        <p:blipFill>
          <a:blip r:embed="rId9"/>
          <a:stretch>
            <a:fillRect/>
          </a:stretch>
        </p:blipFill>
        <p:spPr>
          <a:xfrm>
            <a:off x="210885" y="3608485"/>
            <a:ext cx="2344215" cy="880170"/>
          </a:xfrm>
          <a:prstGeom prst="rect">
            <a:avLst/>
          </a:prstGeom>
        </p:spPr>
      </p:pic>
      <p:pic>
        <p:nvPicPr>
          <p:cNvPr id="37" name="图片 36" descr="文本&#10;&#10;中度可信度描述已自动生成">
            <a:extLst>
              <a:ext uri="{FF2B5EF4-FFF2-40B4-BE49-F238E27FC236}">
                <a16:creationId xmlns:a16="http://schemas.microsoft.com/office/drawing/2014/main" id="{E3845BF6-5B32-8B4D-8FF3-357D7BC1600D}"/>
              </a:ext>
            </a:extLst>
          </p:cNvPr>
          <p:cNvPicPr>
            <a:picLocks noChangeAspect="1"/>
          </p:cNvPicPr>
          <p:nvPr/>
        </p:nvPicPr>
        <p:blipFill>
          <a:blip r:embed="rId10"/>
          <a:stretch>
            <a:fillRect/>
          </a:stretch>
        </p:blipFill>
        <p:spPr>
          <a:xfrm>
            <a:off x="333975" y="2540716"/>
            <a:ext cx="1978309" cy="671212"/>
          </a:xfrm>
          <a:prstGeom prst="rect">
            <a:avLst/>
          </a:prstGeom>
        </p:spPr>
      </p:pic>
      <p:grpSp>
        <p:nvGrpSpPr>
          <p:cNvPr id="55" name="组合 54">
            <a:extLst>
              <a:ext uri="{FF2B5EF4-FFF2-40B4-BE49-F238E27FC236}">
                <a16:creationId xmlns:a16="http://schemas.microsoft.com/office/drawing/2014/main" id="{09EC4012-856B-8D4E-A497-99F325495D66}"/>
              </a:ext>
            </a:extLst>
          </p:cNvPr>
          <p:cNvGrpSpPr/>
          <p:nvPr/>
        </p:nvGrpSpPr>
        <p:grpSpPr>
          <a:xfrm>
            <a:off x="618889" y="5601197"/>
            <a:ext cx="10741377" cy="989285"/>
            <a:chOff x="666366" y="5065538"/>
            <a:chExt cx="10741377" cy="989285"/>
          </a:xfrm>
        </p:grpSpPr>
        <p:sp>
          <p:nvSpPr>
            <p:cNvPr id="31" name="文本框 15">
              <a:extLst>
                <a:ext uri="{FF2B5EF4-FFF2-40B4-BE49-F238E27FC236}">
                  <a16:creationId xmlns:a16="http://schemas.microsoft.com/office/drawing/2014/main" id="{190EC13E-0FB9-9847-AB0F-766AAD3DAB4C}"/>
                </a:ext>
              </a:extLst>
            </p:cNvPr>
            <p:cNvSpPr txBox="1"/>
            <p:nvPr/>
          </p:nvSpPr>
          <p:spPr>
            <a:xfrm>
              <a:off x="1163475" y="5166260"/>
              <a:ext cx="2269147"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225</a:t>
              </a:r>
              <a:r>
                <a:rPr lang="zh-CN" altLang="en-US" dirty="0"/>
                <a:t> </a:t>
              </a:r>
              <a:r>
                <a:rPr lang="en-US" altLang="zh-CN" dirty="0"/>
                <a:t>CNVs from CNVkit</a:t>
              </a:r>
              <a:endParaRPr lang="en" altLang="zh-CN" dirty="0"/>
            </a:p>
          </p:txBody>
        </p:sp>
        <p:sp>
          <p:nvSpPr>
            <p:cNvPr id="32" name="文本框 15">
              <a:extLst>
                <a:ext uri="{FF2B5EF4-FFF2-40B4-BE49-F238E27FC236}">
                  <a16:creationId xmlns:a16="http://schemas.microsoft.com/office/drawing/2014/main" id="{C304C53D-786A-514B-A254-300D39579F63}"/>
                </a:ext>
              </a:extLst>
            </p:cNvPr>
            <p:cNvSpPr txBox="1"/>
            <p:nvPr/>
          </p:nvSpPr>
          <p:spPr>
            <a:xfrm>
              <a:off x="5457576" y="5165032"/>
              <a:ext cx="95519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30</a:t>
              </a:r>
              <a:r>
                <a:rPr lang="zh-CN" altLang="en-US" dirty="0"/>
                <a:t> </a:t>
              </a:r>
              <a:r>
                <a:rPr lang="en-US" altLang="zh-CN" dirty="0"/>
                <a:t>CNVs</a:t>
              </a:r>
              <a:endParaRPr lang="en" altLang="zh-CN" dirty="0"/>
            </a:p>
          </p:txBody>
        </p:sp>
        <p:sp>
          <p:nvSpPr>
            <p:cNvPr id="33" name="文本框 15">
              <a:extLst>
                <a:ext uri="{FF2B5EF4-FFF2-40B4-BE49-F238E27FC236}">
                  <a16:creationId xmlns:a16="http://schemas.microsoft.com/office/drawing/2014/main" id="{190EC13E-0FB9-9847-AB0F-766AAD3DAB4C}"/>
                </a:ext>
              </a:extLst>
            </p:cNvPr>
            <p:cNvSpPr txBox="1"/>
            <p:nvPr/>
          </p:nvSpPr>
          <p:spPr>
            <a:xfrm>
              <a:off x="9305729" y="5165032"/>
              <a:ext cx="83817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8 CNVs</a:t>
              </a:r>
              <a:endParaRPr lang="en" altLang="zh-CN" dirty="0"/>
            </a:p>
          </p:txBody>
        </p:sp>
        <p:cxnSp>
          <p:nvCxnSpPr>
            <p:cNvPr id="39" name="直线连接符 38">
              <a:extLst>
                <a:ext uri="{FF2B5EF4-FFF2-40B4-BE49-F238E27FC236}">
                  <a16:creationId xmlns:a16="http://schemas.microsoft.com/office/drawing/2014/main" id="{877A0C08-477E-174C-BF3A-6ACD433AA92C}"/>
                </a:ext>
              </a:extLst>
            </p:cNvPr>
            <p:cNvCxnSpPr>
              <a:cxnSpLocks/>
            </p:cNvCxnSpPr>
            <p:nvPr/>
          </p:nvCxnSpPr>
          <p:spPr>
            <a:xfrm>
              <a:off x="7800741"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B29D8D22-7696-5F40-8B05-3C04E9B3292B}"/>
                </a:ext>
              </a:extLst>
            </p:cNvPr>
            <p:cNvCxnSpPr>
              <a:cxnSpLocks/>
            </p:cNvCxnSpPr>
            <p:nvPr/>
          </p:nvCxnSpPr>
          <p:spPr>
            <a:xfrm>
              <a:off x="666366" y="6037761"/>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678C7E4B-0B4F-2D40-AED5-2009B869C7F4}"/>
                </a:ext>
              </a:extLst>
            </p:cNvPr>
            <p:cNvCxnSpPr>
              <a:cxnSpLocks/>
            </p:cNvCxnSpPr>
            <p:nvPr/>
          </p:nvCxnSpPr>
          <p:spPr>
            <a:xfrm flipH="1">
              <a:off x="666366" y="5065538"/>
              <a:ext cx="1"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55AE3D8A-0D8B-C04F-A8EB-7B3C75C18927}"/>
                </a:ext>
              </a:extLst>
            </p:cNvPr>
            <p:cNvCxnSpPr>
              <a:cxnSpLocks/>
            </p:cNvCxnSpPr>
            <p:nvPr/>
          </p:nvCxnSpPr>
          <p:spPr>
            <a:xfrm>
              <a:off x="11392504"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4" name="直线连接符 43">
              <a:extLst>
                <a:ext uri="{FF2B5EF4-FFF2-40B4-BE49-F238E27FC236}">
                  <a16:creationId xmlns:a16="http://schemas.microsoft.com/office/drawing/2014/main" id="{73239041-3DB7-6741-AB61-7379D578EC5D}"/>
                </a:ext>
              </a:extLst>
            </p:cNvPr>
            <p:cNvCxnSpPr>
              <a:cxnSpLocks/>
            </p:cNvCxnSpPr>
            <p:nvPr/>
          </p:nvCxnSpPr>
          <p:spPr>
            <a:xfrm>
              <a:off x="666366" y="5065538"/>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C607DF9-8455-6442-BC95-B9B2BF281DEF}"/>
                </a:ext>
              </a:extLst>
            </p:cNvPr>
            <p:cNvCxnSpPr>
              <a:cxnSpLocks/>
            </p:cNvCxnSpPr>
            <p:nvPr/>
          </p:nvCxnSpPr>
          <p:spPr>
            <a:xfrm>
              <a:off x="666366" y="5595128"/>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6" name="直线连接符 45">
              <a:extLst>
                <a:ext uri="{FF2B5EF4-FFF2-40B4-BE49-F238E27FC236}">
                  <a16:creationId xmlns:a16="http://schemas.microsoft.com/office/drawing/2014/main" id="{43B547A7-58E1-7846-BA7C-ADFA25EACCD1}"/>
                </a:ext>
              </a:extLst>
            </p:cNvPr>
            <p:cNvCxnSpPr>
              <a:cxnSpLocks/>
            </p:cNvCxnSpPr>
            <p:nvPr/>
          </p:nvCxnSpPr>
          <p:spPr>
            <a:xfrm>
              <a:off x="4110607" y="5065538"/>
              <a:ext cx="0" cy="989285"/>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sp>
          <p:nvSpPr>
            <p:cNvPr id="47" name="文本框 15">
              <a:extLst>
                <a:ext uri="{FF2B5EF4-FFF2-40B4-BE49-F238E27FC236}">
                  <a16:creationId xmlns:a16="http://schemas.microsoft.com/office/drawing/2014/main" id="{293337E1-1955-FB4E-806C-46D5D1199584}"/>
                </a:ext>
              </a:extLst>
            </p:cNvPr>
            <p:cNvSpPr txBox="1"/>
            <p:nvPr/>
          </p:nvSpPr>
          <p:spPr>
            <a:xfrm>
              <a:off x="1163475" y="5685491"/>
              <a:ext cx="2311467"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145</a:t>
              </a:r>
              <a:r>
                <a:rPr lang="zh-CN" altLang="en-US" dirty="0"/>
                <a:t> </a:t>
              </a:r>
              <a:r>
                <a:rPr lang="en-US" altLang="zh-CN" dirty="0"/>
                <a:t>CNVs from Conifer</a:t>
              </a:r>
              <a:endParaRPr lang="en" altLang="zh-CN" dirty="0"/>
            </a:p>
          </p:txBody>
        </p:sp>
        <p:sp>
          <p:nvSpPr>
            <p:cNvPr id="48" name="文本框 15">
              <a:extLst>
                <a:ext uri="{FF2B5EF4-FFF2-40B4-BE49-F238E27FC236}">
                  <a16:creationId xmlns:a16="http://schemas.microsoft.com/office/drawing/2014/main" id="{267E340A-197E-864B-96B5-9B0290ED8DE7}"/>
                </a:ext>
              </a:extLst>
            </p:cNvPr>
            <p:cNvSpPr txBox="1"/>
            <p:nvPr/>
          </p:nvSpPr>
          <p:spPr>
            <a:xfrm>
              <a:off x="5457576" y="5675316"/>
              <a:ext cx="95519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11</a:t>
              </a:r>
              <a:r>
                <a:rPr lang="zh-CN" altLang="en-US" dirty="0"/>
                <a:t> </a:t>
              </a:r>
              <a:r>
                <a:rPr lang="en-US" altLang="zh-CN" dirty="0"/>
                <a:t>CNVs</a:t>
              </a:r>
              <a:endParaRPr lang="en" altLang="zh-CN" dirty="0"/>
            </a:p>
          </p:txBody>
        </p:sp>
        <p:sp>
          <p:nvSpPr>
            <p:cNvPr id="49" name="文本框 15">
              <a:extLst>
                <a:ext uri="{FF2B5EF4-FFF2-40B4-BE49-F238E27FC236}">
                  <a16:creationId xmlns:a16="http://schemas.microsoft.com/office/drawing/2014/main" id="{C304C53D-786A-514B-A254-300D39579F63}"/>
                </a:ext>
              </a:extLst>
            </p:cNvPr>
            <p:cNvSpPr txBox="1"/>
            <p:nvPr/>
          </p:nvSpPr>
          <p:spPr>
            <a:xfrm>
              <a:off x="9321227" y="5651370"/>
              <a:ext cx="838178"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a:t>
              </a:r>
              <a:r>
                <a:rPr lang="zh-CN" altLang="en-US" dirty="0"/>
                <a:t> </a:t>
              </a:r>
              <a:r>
                <a:rPr lang="en-US" altLang="zh-CN" dirty="0"/>
                <a:t>CNVs</a:t>
              </a:r>
              <a:endParaRPr lang="en" altLang="zh-CN" dirty="0"/>
            </a:p>
          </p:txBody>
        </p:sp>
      </p:grpSp>
    </p:spTree>
    <p:extLst>
      <p:ext uri="{BB962C8B-B14F-4D97-AF65-F5344CB8AC3E}">
        <p14:creationId xmlns:p14="http://schemas.microsoft.com/office/powerpoint/2010/main" val="328869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CN">
                <a:solidFill>
                  <a:schemeClr val="bg1"/>
                </a:solidFill>
              </a:rPr>
              <a:t>Background</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Hydatidiform mole (HM):</a:t>
            </a:r>
          </a:p>
          <a:p>
            <a:pPr marL="0" indent="0">
              <a:buNone/>
            </a:pPr>
            <a:r>
              <a:rPr lang="en-US" dirty="0"/>
              <a:t>Rare complication of pregnancy with abnormal growth of trophoblasts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1" name="Picture 4" descr="Molar Pregnancy">
            <a:extLst>
              <a:ext uri="{FF2B5EF4-FFF2-40B4-BE49-F238E27FC236}">
                <a16:creationId xmlns:a16="http://schemas.microsoft.com/office/drawing/2014/main" id="{5FC96629-B063-594B-8303-8E62D9951D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801"/>
          <a:stretch/>
        </p:blipFill>
        <p:spPr bwMode="auto">
          <a:xfrm>
            <a:off x="3525685" y="3429000"/>
            <a:ext cx="5140629" cy="245443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1EF52615-1A66-E84B-B071-6AB64A76EA4D}"/>
              </a:ext>
            </a:extLst>
          </p:cNvPr>
          <p:cNvSpPr txBox="1"/>
          <p:nvPr/>
        </p:nvSpPr>
        <p:spPr>
          <a:xfrm>
            <a:off x="8153401" y="6592927"/>
            <a:ext cx="7430386" cy="276999"/>
          </a:xfrm>
          <a:prstGeom prst="rect">
            <a:avLst/>
          </a:prstGeom>
          <a:noFill/>
        </p:spPr>
        <p:txBody>
          <a:bodyPr wrap="square" rtlCol="0">
            <a:spAutoFit/>
          </a:bodyPr>
          <a:lstStyle/>
          <a:p>
            <a:r>
              <a:rPr kumimoji="1" lang="en" altLang="zh-CN" sz="1200" dirty="0"/>
              <a:t>https://</a:t>
            </a:r>
            <a:r>
              <a:rPr kumimoji="1" lang="en" altLang="zh-CN" sz="1200" dirty="0" err="1"/>
              <a:t>radiologykey.com</a:t>
            </a:r>
            <a:r>
              <a:rPr kumimoji="1" lang="en" altLang="zh-CN" sz="1200" dirty="0"/>
              <a:t>/gestational-trophoblastic-neoplasia/</a:t>
            </a:r>
            <a:endParaRPr kumimoji="1" lang="zh-CN" altLang="en-US" sz="1200" dirty="0"/>
          </a:p>
        </p:txBody>
      </p:sp>
    </p:spTree>
    <p:extLst>
      <p:ext uri="{BB962C8B-B14F-4D97-AF65-F5344CB8AC3E}">
        <p14:creationId xmlns:p14="http://schemas.microsoft.com/office/powerpoint/2010/main" val="3873016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2</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16345" y="1321822"/>
            <a:ext cx="10515600" cy="4772752"/>
          </a:xfrm>
        </p:spPr>
        <p:txBody>
          <a:bodyPr>
            <a:normAutofit/>
          </a:bodyPr>
          <a:lstStyle/>
          <a:p>
            <a:pPr marL="0" indent="0">
              <a:buNone/>
            </a:pPr>
            <a:r>
              <a:rPr lang="en-US" altLang="zh-CN" dirty="0"/>
              <a:t>CNVkit visualization</a:t>
            </a:r>
            <a:r>
              <a:rPr lang="en-US" dirty="0"/>
              <a:t>:</a:t>
            </a:r>
          </a:p>
          <a:p>
            <a:pPr marL="0" indent="0">
              <a:buNone/>
            </a:pPr>
            <a:endParaRPr lang="en-US" dirty="0"/>
          </a:p>
        </p:txBody>
      </p:sp>
      <p:pic>
        <p:nvPicPr>
          <p:cNvPr id="7" name="图片 6">
            <a:extLst>
              <a:ext uri="{FF2B5EF4-FFF2-40B4-BE49-F238E27FC236}">
                <a16:creationId xmlns:a16="http://schemas.microsoft.com/office/drawing/2014/main" id="{C8AD4724-CE17-2B4A-889E-652386B8BDD5}"/>
              </a:ext>
            </a:extLst>
          </p:cNvPr>
          <p:cNvPicPr>
            <a:picLocks noChangeAspect="1"/>
          </p:cNvPicPr>
          <p:nvPr/>
        </p:nvPicPr>
        <p:blipFill>
          <a:blip r:embed="rId4"/>
          <a:srcRect/>
          <a:stretch/>
        </p:blipFill>
        <p:spPr>
          <a:xfrm>
            <a:off x="392429" y="2319564"/>
            <a:ext cx="2702914" cy="2078183"/>
          </a:xfrm>
          <a:prstGeom prst="rect">
            <a:avLst/>
          </a:prstGeom>
        </p:spPr>
      </p:pic>
      <p:pic>
        <p:nvPicPr>
          <p:cNvPr id="22" name="图片 21">
            <a:extLst>
              <a:ext uri="{FF2B5EF4-FFF2-40B4-BE49-F238E27FC236}">
                <a16:creationId xmlns:a16="http://schemas.microsoft.com/office/drawing/2014/main" id="{30030527-489D-A343-A1C5-3B40AFA99782}"/>
              </a:ext>
            </a:extLst>
          </p:cNvPr>
          <p:cNvPicPr>
            <a:picLocks noChangeAspect="1"/>
          </p:cNvPicPr>
          <p:nvPr/>
        </p:nvPicPr>
        <p:blipFill>
          <a:blip r:embed="rId5"/>
          <a:srcRect/>
          <a:stretch/>
        </p:blipFill>
        <p:spPr>
          <a:xfrm>
            <a:off x="6350433" y="2315637"/>
            <a:ext cx="2651914" cy="2078183"/>
          </a:xfrm>
          <a:prstGeom prst="rect">
            <a:avLst/>
          </a:prstGeom>
        </p:spPr>
      </p:pic>
      <p:sp>
        <p:nvSpPr>
          <p:cNvPr id="11" name="文本框 10">
            <a:extLst>
              <a:ext uri="{FF2B5EF4-FFF2-40B4-BE49-F238E27FC236}">
                <a16:creationId xmlns:a16="http://schemas.microsoft.com/office/drawing/2014/main" id="{6C1639B3-CCD7-3F44-B86F-EB06F2AD6B99}"/>
              </a:ext>
            </a:extLst>
          </p:cNvPr>
          <p:cNvSpPr txBox="1"/>
          <p:nvPr/>
        </p:nvSpPr>
        <p:spPr>
          <a:xfrm>
            <a:off x="486373" y="1998610"/>
            <a:ext cx="2892202" cy="369332"/>
          </a:xfrm>
          <a:prstGeom prst="rect">
            <a:avLst/>
          </a:prstGeom>
          <a:noFill/>
        </p:spPr>
        <p:txBody>
          <a:bodyPr wrap="none" rtlCol="0">
            <a:spAutoFit/>
          </a:bodyPr>
          <a:lstStyle/>
          <a:p>
            <a:r>
              <a:rPr kumimoji="1" lang="en-US" altLang="zh-CN" dirty="0"/>
              <a:t>ACTL6A gain - ovarian cancer</a:t>
            </a:r>
            <a:endParaRPr kumimoji="1" lang="zh-CN" altLang="en-US" dirty="0"/>
          </a:p>
        </p:txBody>
      </p:sp>
      <p:sp>
        <p:nvSpPr>
          <p:cNvPr id="25" name="文本框 24">
            <a:extLst>
              <a:ext uri="{FF2B5EF4-FFF2-40B4-BE49-F238E27FC236}">
                <a16:creationId xmlns:a16="http://schemas.microsoft.com/office/drawing/2014/main" id="{A9830FBB-E9F4-DC45-A6B8-1254D6D29F6D}"/>
              </a:ext>
            </a:extLst>
          </p:cNvPr>
          <p:cNvSpPr txBox="1"/>
          <p:nvPr/>
        </p:nvSpPr>
        <p:spPr>
          <a:xfrm>
            <a:off x="6688325" y="2002721"/>
            <a:ext cx="2604624" cy="369332"/>
          </a:xfrm>
          <a:prstGeom prst="rect">
            <a:avLst/>
          </a:prstGeom>
          <a:noFill/>
        </p:spPr>
        <p:txBody>
          <a:bodyPr wrap="none" rtlCol="0">
            <a:spAutoFit/>
          </a:bodyPr>
          <a:lstStyle/>
          <a:p>
            <a:r>
              <a:rPr kumimoji="1" lang="en-US" altLang="zh-CN" dirty="0"/>
              <a:t>GNB4 gain - breast cancer</a:t>
            </a:r>
            <a:endParaRPr kumimoji="1" lang="zh-CN" altLang="en-US" dirty="0"/>
          </a:p>
        </p:txBody>
      </p:sp>
      <p:pic>
        <p:nvPicPr>
          <p:cNvPr id="39" name="图片 38">
            <a:extLst>
              <a:ext uri="{FF2B5EF4-FFF2-40B4-BE49-F238E27FC236}">
                <a16:creationId xmlns:a16="http://schemas.microsoft.com/office/drawing/2014/main" id="{EFF9E25D-83B8-0D43-B7D1-7AA7D5F8545D}"/>
              </a:ext>
            </a:extLst>
          </p:cNvPr>
          <p:cNvPicPr>
            <a:picLocks noChangeAspect="1"/>
          </p:cNvPicPr>
          <p:nvPr/>
        </p:nvPicPr>
        <p:blipFill>
          <a:blip r:embed="rId6"/>
          <a:srcRect/>
          <a:stretch/>
        </p:blipFill>
        <p:spPr>
          <a:xfrm>
            <a:off x="417928" y="4670324"/>
            <a:ext cx="2651915" cy="2078184"/>
          </a:xfrm>
          <a:prstGeom prst="rect">
            <a:avLst/>
          </a:prstGeom>
        </p:spPr>
      </p:pic>
      <p:pic>
        <p:nvPicPr>
          <p:cNvPr id="40" name="图片 39">
            <a:extLst>
              <a:ext uri="{FF2B5EF4-FFF2-40B4-BE49-F238E27FC236}">
                <a16:creationId xmlns:a16="http://schemas.microsoft.com/office/drawing/2014/main" id="{08C0F9D6-941A-1044-9961-7FBE8DF9203D}"/>
              </a:ext>
            </a:extLst>
          </p:cNvPr>
          <p:cNvPicPr>
            <a:picLocks noChangeAspect="1"/>
          </p:cNvPicPr>
          <p:nvPr/>
        </p:nvPicPr>
        <p:blipFill>
          <a:blip r:embed="rId7"/>
          <a:srcRect/>
          <a:stretch/>
        </p:blipFill>
        <p:spPr>
          <a:xfrm>
            <a:off x="3531083" y="4691922"/>
            <a:ext cx="2702913" cy="2034987"/>
          </a:xfrm>
          <a:prstGeom prst="rect">
            <a:avLst/>
          </a:prstGeom>
        </p:spPr>
      </p:pic>
      <p:sp>
        <p:nvSpPr>
          <p:cNvPr id="41" name="文本框 40">
            <a:extLst>
              <a:ext uri="{FF2B5EF4-FFF2-40B4-BE49-F238E27FC236}">
                <a16:creationId xmlns:a16="http://schemas.microsoft.com/office/drawing/2014/main" id="{46CA269F-775E-D743-BB59-4E401BF278D6}"/>
              </a:ext>
            </a:extLst>
          </p:cNvPr>
          <p:cNvSpPr txBox="1"/>
          <p:nvPr/>
        </p:nvSpPr>
        <p:spPr>
          <a:xfrm>
            <a:off x="522287" y="4324518"/>
            <a:ext cx="2845074" cy="369332"/>
          </a:xfrm>
          <a:prstGeom prst="rect">
            <a:avLst/>
          </a:prstGeom>
          <a:noFill/>
        </p:spPr>
        <p:txBody>
          <a:bodyPr wrap="none" rtlCol="0">
            <a:spAutoFit/>
          </a:bodyPr>
          <a:lstStyle/>
          <a:p>
            <a:r>
              <a:rPr lang="en" altLang="zh-CN" dirty="0">
                <a:solidFill>
                  <a:schemeClr val="accent5">
                    <a:lumMod val="75000"/>
                  </a:schemeClr>
                </a:solidFill>
              </a:rPr>
              <a:t>ZDHHC20 gain - CHM (EGFR)</a:t>
            </a:r>
            <a:endParaRPr kumimoji="1" lang="zh-CN" altLang="en-US" dirty="0">
              <a:solidFill>
                <a:schemeClr val="accent5">
                  <a:lumMod val="75000"/>
                </a:schemeClr>
              </a:solidFill>
            </a:endParaRPr>
          </a:p>
        </p:txBody>
      </p:sp>
      <p:sp>
        <p:nvSpPr>
          <p:cNvPr id="42" name="文本框 41">
            <a:extLst>
              <a:ext uri="{FF2B5EF4-FFF2-40B4-BE49-F238E27FC236}">
                <a16:creationId xmlns:a16="http://schemas.microsoft.com/office/drawing/2014/main" id="{1684D3AF-ED78-D547-9325-30A0B9C9CC27}"/>
              </a:ext>
            </a:extLst>
          </p:cNvPr>
          <p:cNvSpPr txBox="1"/>
          <p:nvPr/>
        </p:nvSpPr>
        <p:spPr>
          <a:xfrm>
            <a:off x="3806814" y="4326447"/>
            <a:ext cx="2554930" cy="369332"/>
          </a:xfrm>
          <a:prstGeom prst="rect">
            <a:avLst/>
          </a:prstGeom>
          <a:noFill/>
        </p:spPr>
        <p:txBody>
          <a:bodyPr wrap="none" rtlCol="0">
            <a:spAutoFit/>
          </a:bodyPr>
          <a:lstStyle/>
          <a:p>
            <a:r>
              <a:rPr kumimoji="1" lang="en-US" altLang="zh-CN" dirty="0">
                <a:solidFill>
                  <a:schemeClr val="accent5">
                    <a:lumMod val="75000"/>
                  </a:schemeClr>
                </a:solidFill>
              </a:rPr>
              <a:t>USP13 gain - CHM (EGFR)</a:t>
            </a:r>
            <a:endParaRPr kumimoji="1" lang="zh-CN" altLang="en-US" dirty="0">
              <a:solidFill>
                <a:schemeClr val="accent5">
                  <a:lumMod val="75000"/>
                </a:schemeClr>
              </a:solidFill>
            </a:endParaRPr>
          </a:p>
        </p:txBody>
      </p:sp>
      <p:pic>
        <p:nvPicPr>
          <p:cNvPr id="19" name="图片 18">
            <a:extLst>
              <a:ext uri="{FF2B5EF4-FFF2-40B4-BE49-F238E27FC236}">
                <a16:creationId xmlns:a16="http://schemas.microsoft.com/office/drawing/2014/main" id="{44614429-1BA3-F04C-B95B-D2B254F29155}"/>
              </a:ext>
            </a:extLst>
          </p:cNvPr>
          <p:cNvPicPr>
            <a:picLocks noChangeAspect="1"/>
          </p:cNvPicPr>
          <p:nvPr/>
        </p:nvPicPr>
        <p:blipFill>
          <a:blip r:embed="rId8"/>
          <a:srcRect/>
          <a:stretch/>
        </p:blipFill>
        <p:spPr>
          <a:xfrm>
            <a:off x="3534796" y="2325639"/>
            <a:ext cx="2651915" cy="2078184"/>
          </a:xfrm>
          <a:prstGeom prst="rect">
            <a:avLst/>
          </a:prstGeom>
        </p:spPr>
      </p:pic>
      <p:pic>
        <p:nvPicPr>
          <p:cNvPr id="20" name="图片 19">
            <a:extLst>
              <a:ext uri="{FF2B5EF4-FFF2-40B4-BE49-F238E27FC236}">
                <a16:creationId xmlns:a16="http://schemas.microsoft.com/office/drawing/2014/main" id="{86CB434B-3EA2-8A49-A0AA-8EDB423C912D}"/>
              </a:ext>
            </a:extLst>
          </p:cNvPr>
          <p:cNvPicPr>
            <a:picLocks noChangeAspect="1"/>
          </p:cNvPicPr>
          <p:nvPr/>
        </p:nvPicPr>
        <p:blipFill>
          <a:blip r:embed="rId9"/>
          <a:srcRect/>
          <a:stretch/>
        </p:blipFill>
        <p:spPr>
          <a:xfrm>
            <a:off x="9129453" y="2348562"/>
            <a:ext cx="2702913" cy="2049185"/>
          </a:xfrm>
          <a:prstGeom prst="rect">
            <a:avLst/>
          </a:prstGeom>
        </p:spPr>
      </p:pic>
      <p:sp>
        <p:nvSpPr>
          <p:cNvPr id="21" name="文本框 20">
            <a:extLst>
              <a:ext uri="{FF2B5EF4-FFF2-40B4-BE49-F238E27FC236}">
                <a16:creationId xmlns:a16="http://schemas.microsoft.com/office/drawing/2014/main" id="{EDF29172-BB6F-A645-AEFA-0532BDEC1ABA}"/>
              </a:ext>
            </a:extLst>
          </p:cNvPr>
          <p:cNvSpPr txBox="1"/>
          <p:nvPr/>
        </p:nvSpPr>
        <p:spPr>
          <a:xfrm>
            <a:off x="3661807" y="2012723"/>
            <a:ext cx="2692340" cy="369332"/>
          </a:xfrm>
          <a:prstGeom prst="rect">
            <a:avLst/>
          </a:prstGeom>
          <a:noFill/>
        </p:spPr>
        <p:txBody>
          <a:bodyPr wrap="none" rtlCol="0">
            <a:spAutoFit/>
          </a:bodyPr>
          <a:lstStyle/>
          <a:p>
            <a:r>
              <a:rPr kumimoji="1" lang="en-US" altLang="zh-CN" dirty="0"/>
              <a:t>EIF3C gain - ovarian cancer</a:t>
            </a:r>
            <a:endParaRPr kumimoji="1" lang="zh-CN" altLang="en-US" dirty="0"/>
          </a:p>
        </p:txBody>
      </p:sp>
      <p:sp>
        <p:nvSpPr>
          <p:cNvPr id="23" name="文本框 22">
            <a:extLst>
              <a:ext uri="{FF2B5EF4-FFF2-40B4-BE49-F238E27FC236}">
                <a16:creationId xmlns:a16="http://schemas.microsoft.com/office/drawing/2014/main" id="{B9F0FBD7-6BCE-3645-B119-6B0D28DEE10E}"/>
              </a:ext>
            </a:extLst>
          </p:cNvPr>
          <p:cNvSpPr txBox="1"/>
          <p:nvPr/>
        </p:nvSpPr>
        <p:spPr>
          <a:xfrm>
            <a:off x="9474139" y="2001298"/>
            <a:ext cx="2543710" cy="369332"/>
          </a:xfrm>
          <a:prstGeom prst="rect">
            <a:avLst/>
          </a:prstGeom>
          <a:noFill/>
        </p:spPr>
        <p:txBody>
          <a:bodyPr wrap="none" rtlCol="0">
            <a:spAutoFit/>
          </a:bodyPr>
          <a:lstStyle/>
          <a:p>
            <a:r>
              <a:rPr kumimoji="1" lang="en-US" altLang="zh-CN" dirty="0"/>
              <a:t>SKA3 gain - breast cancer</a:t>
            </a:r>
            <a:endParaRPr kumimoji="1" lang="zh-CN" altLang="en-US" dirty="0"/>
          </a:p>
        </p:txBody>
      </p:sp>
      <p:pic>
        <p:nvPicPr>
          <p:cNvPr id="24" name="图片 23">
            <a:extLst>
              <a:ext uri="{FF2B5EF4-FFF2-40B4-BE49-F238E27FC236}">
                <a16:creationId xmlns:a16="http://schemas.microsoft.com/office/drawing/2014/main" id="{1B065236-E15B-2640-B456-8562D87952B9}"/>
              </a:ext>
            </a:extLst>
          </p:cNvPr>
          <p:cNvPicPr>
            <a:picLocks noChangeAspect="1"/>
          </p:cNvPicPr>
          <p:nvPr/>
        </p:nvPicPr>
        <p:blipFill>
          <a:blip r:embed="rId10"/>
          <a:srcRect/>
          <a:stretch/>
        </p:blipFill>
        <p:spPr>
          <a:xfrm>
            <a:off x="6361744" y="4690543"/>
            <a:ext cx="2690164" cy="2078184"/>
          </a:xfrm>
          <a:prstGeom prst="rect">
            <a:avLst/>
          </a:prstGeom>
        </p:spPr>
      </p:pic>
      <p:sp>
        <p:nvSpPr>
          <p:cNvPr id="27" name="文本框 26">
            <a:extLst>
              <a:ext uri="{FF2B5EF4-FFF2-40B4-BE49-F238E27FC236}">
                <a16:creationId xmlns:a16="http://schemas.microsoft.com/office/drawing/2014/main" id="{D525913E-14ED-9B4E-BC6E-263C4CAB9957}"/>
              </a:ext>
            </a:extLst>
          </p:cNvPr>
          <p:cNvSpPr txBox="1"/>
          <p:nvPr/>
        </p:nvSpPr>
        <p:spPr>
          <a:xfrm>
            <a:off x="6525466" y="4324518"/>
            <a:ext cx="2566921" cy="369332"/>
          </a:xfrm>
          <a:prstGeom prst="rect">
            <a:avLst/>
          </a:prstGeom>
          <a:noFill/>
        </p:spPr>
        <p:txBody>
          <a:bodyPr wrap="none" rtlCol="0">
            <a:spAutoFit/>
          </a:bodyPr>
          <a:lstStyle/>
          <a:p>
            <a:r>
              <a:rPr lang="en" altLang="zh-CN" dirty="0">
                <a:solidFill>
                  <a:schemeClr val="accent5">
                    <a:lumMod val="75000"/>
                  </a:schemeClr>
                </a:solidFill>
              </a:rPr>
              <a:t>CD99 loss – CHM (direct) </a:t>
            </a:r>
            <a:endParaRPr kumimoji="1" lang="zh-CN" altLang="en-US" dirty="0">
              <a:solidFill>
                <a:schemeClr val="accent5">
                  <a:lumMod val="75000"/>
                </a:schemeClr>
              </a:solidFill>
            </a:endParaRPr>
          </a:p>
        </p:txBody>
      </p:sp>
      <p:pic>
        <p:nvPicPr>
          <p:cNvPr id="26" name="图片 25">
            <a:extLst>
              <a:ext uri="{FF2B5EF4-FFF2-40B4-BE49-F238E27FC236}">
                <a16:creationId xmlns:a16="http://schemas.microsoft.com/office/drawing/2014/main" id="{F03CF1F4-1734-6C49-8636-C8AC2D90C242}"/>
              </a:ext>
            </a:extLst>
          </p:cNvPr>
          <p:cNvPicPr>
            <a:picLocks noChangeAspect="1"/>
          </p:cNvPicPr>
          <p:nvPr/>
        </p:nvPicPr>
        <p:blipFill>
          <a:blip r:embed="rId11"/>
          <a:srcRect/>
          <a:stretch/>
        </p:blipFill>
        <p:spPr>
          <a:xfrm>
            <a:off x="9179656" y="4698757"/>
            <a:ext cx="2702913" cy="2049185"/>
          </a:xfrm>
          <a:prstGeom prst="rect">
            <a:avLst/>
          </a:prstGeom>
        </p:spPr>
      </p:pic>
      <p:sp>
        <p:nvSpPr>
          <p:cNvPr id="28" name="文本框 27">
            <a:extLst>
              <a:ext uri="{FF2B5EF4-FFF2-40B4-BE49-F238E27FC236}">
                <a16:creationId xmlns:a16="http://schemas.microsoft.com/office/drawing/2014/main" id="{554C6871-D466-2D40-A6A0-E2FD031EEFE5}"/>
              </a:ext>
            </a:extLst>
          </p:cNvPr>
          <p:cNvSpPr txBox="1"/>
          <p:nvPr/>
        </p:nvSpPr>
        <p:spPr>
          <a:xfrm>
            <a:off x="9367123" y="4324518"/>
            <a:ext cx="2650726" cy="369332"/>
          </a:xfrm>
          <a:prstGeom prst="rect">
            <a:avLst/>
          </a:prstGeom>
          <a:noFill/>
        </p:spPr>
        <p:txBody>
          <a:bodyPr wrap="none" rtlCol="0">
            <a:spAutoFit/>
          </a:bodyPr>
          <a:lstStyle/>
          <a:p>
            <a:r>
              <a:rPr kumimoji="1" lang="en-US" altLang="zh-CN" dirty="0"/>
              <a:t>LDOC1 loss - preeclampsia</a:t>
            </a:r>
            <a:endParaRPr kumimoji="1" lang="zh-CN" altLang="en-US" dirty="0"/>
          </a:p>
        </p:txBody>
      </p:sp>
    </p:spTree>
    <p:extLst>
      <p:ext uri="{BB962C8B-B14F-4D97-AF65-F5344CB8AC3E}">
        <p14:creationId xmlns:p14="http://schemas.microsoft.com/office/powerpoint/2010/main" val="389984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Result – case 2</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490265"/>
            <a:ext cx="10515600" cy="4772752"/>
          </a:xfrm>
        </p:spPr>
        <p:txBody>
          <a:bodyPr>
            <a:normAutofit/>
          </a:bodyPr>
          <a:lstStyle/>
          <a:p>
            <a:pPr marL="0" indent="0">
              <a:buNone/>
            </a:pPr>
            <a:r>
              <a:rPr lang="en-US" altLang="zh-CN" dirty="0"/>
              <a:t>Conifer visualization</a:t>
            </a:r>
            <a:r>
              <a:rPr lang="en-US" dirty="0"/>
              <a:t>:</a:t>
            </a:r>
          </a:p>
          <a:p>
            <a:pPr marL="0" indent="0">
              <a:buNone/>
            </a:pPr>
            <a:endParaRPr lang="en-US" dirty="0"/>
          </a:p>
        </p:txBody>
      </p:sp>
      <p:sp>
        <p:nvSpPr>
          <p:cNvPr id="17" name="文本框 24">
            <a:extLst>
              <a:ext uri="{FF2B5EF4-FFF2-40B4-BE49-F238E27FC236}">
                <a16:creationId xmlns:a16="http://schemas.microsoft.com/office/drawing/2014/main" id="{A9830FBB-E9F4-DC45-A6B8-1254D6D29F6D}"/>
              </a:ext>
            </a:extLst>
          </p:cNvPr>
          <p:cNvSpPr txBox="1"/>
          <p:nvPr/>
        </p:nvSpPr>
        <p:spPr>
          <a:xfrm>
            <a:off x="1581448" y="3030202"/>
            <a:ext cx="2789033"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UGT1A6 loss - preeclampsia</a:t>
            </a:r>
            <a:endParaRPr kumimoji="1" lang="zh-CN" altLang="en-US" dirty="0"/>
          </a:p>
        </p:txBody>
      </p:sp>
      <p:sp>
        <p:nvSpPr>
          <p:cNvPr id="18" name="文本框 20">
            <a:extLst>
              <a:ext uri="{FF2B5EF4-FFF2-40B4-BE49-F238E27FC236}">
                <a16:creationId xmlns:a16="http://schemas.microsoft.com/office/drawing/2014/main" id="{EDF29172-BB6F-A645-AEFA-0532BDEC1ABA}"/>
              </a:ext>
            </a:extLst>
          </p:cNvPr>
          <p:cNvSpPr txBox="1"/>
          <p:nvPr/>
        </p:nvSpPr>
        <p:spPr>
          <a:xfrm>
            <a:off x="4579541" y="3002804"/>
            <a:ext cx="2783647"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OR4C11 loss - breast cancer</a:t>
            </a:r>
            <a:endParaRPr kumimoji="1" lang="zh-CN" altLang="en-US" dirty="0"/>
          </a:p>
        </p:txBody>
      </p:sp>
      <p:sp>
        <p:nvSpPr>
          <p:cNvPr id="19" name="文本框 22">
            <a:extLst>
              <a:ext uri="{FF2B5EF4-FFF2-40B4-BE49-F238E27FC236}">
                <a16:creationId xmlns:a16="http://schemas.microsoft.com/office/drawing/2014/main" id="{B9F0FBD7-6BCE-3645-B119-6B0D28DEE10E}"/>
              </a:ext>
            </a:extLst>
          </p:cNvPr>
          <p:cNvSpPr txBox="1"/>
          <p:nvPr/>
        </p:nvSpPr>
        <p:spPr>
          <a:xfrm>
            <a:off x="7454667" y="3026570"/>
            <a:ext cx="2661819"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OR4P4 loss - breast cancer</a:t>
            </a:r>
            <a:endParaRPr kumimoji="1" lang="zh-CN" altLang="en-US" dirty="0"/>
          </a:p>
        </p:txBody>
      </p:sp>
      <p:pic>
        <p:nvPicPr>
          <p:cNvPr id="20" name="Picture 4">
            <a:extLst>
              <a:ext uri="{FF2B5EF4-FFF2-40B4-BE49-F238E27FC236}">
                <a16:creationId xmlns:a16="http://schemas.microsoft.com/office/drawing/2014/main" id="{6FFC1024-0303-BB4D-8DF4-FCED504827B2}"/>
              </a:ext>
            </a:extLst>
          </p:cNvPr>
          <p:cNvPicPr>
            <a:picLocks noChangeAspect="1" noChangeArrowheads="1"/>
          </p:cNvPicPr>
          <p:nvPr/>
        </p:nvPicPr>
        <p:blipFill>
          <a:blip r:embed="rId4"/>
          <a:srcRect/>
          <a:stretch/>
        </p:blipFill>
        <p:spPr bwMode="auto">
          <a:xfrm>
            <a:off x="1402533" y="3429000"/>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5"/>
          <a:srcRect/>
          <a:stretch/>
        </p:blipFill>
        <p:spPr bwMode="auto">
          <a:xfrm>
            <a:off x="4307803" y="3446579"/>
            <a:ext cx="3146864" cy="15734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11D19CB-6E04-3844-A5A0-D3EE7DD629FF}"/>
              </a:ext>
            </a:extLst>
          </p:cNvPr>
          <p:cNvPicPr>
            <a:picLocks noChangeAspect="1" noChangeArrowheads="1"/>
          </p:cNvPicPr>
          <p:nvPr/>
        </p:nvPicPr>
        <p:blipFill>
          <a:blip r:embed="rId6"/>
          <a:srcRect/>
          <a:stretch/>
        </p:blipFill>
        <p:spPr bwMode="auto">
          <a:xfrm>
            <a:off x="7181458" y="3453411"/>
            <a:ext cx="3136954" cy="1568477"/>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37">
            <a:extLst>
              <a:ext uri="{FF2B5EF4-FFF2-40B4-BE49-F238E27FC236}">
                <a16:creationId xmlns:a16="http://schemas.microsoft.com/office/drawing/2014/main" id="{0FB5DFC7-F59F-4345-A4DB-4C4886C6558F}"/>
              </a:ext>
            </a:extLst>
          </p:cNvPr>
          <p:cNvSpPr txBox="1"/>
          <p:nvPr/>
        </p:nvSpPr>
        <p:spPr>
          <a:xfrm>
            <a:off x="-38986" y="6542897"/>
            <a:ext cx="3576172" cy="36933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solidFill>
                  <a:schemeClr val="accent5">
                    <a:lumMod val="75000"/>
                  </a:schemeClr>
                </a:solidFill>
              </a:rPr>
              <a:t>Blue indicates CHM associated CNV</a:t>
            </a:r>
            <a:endParaRPr kumimoji="1" lang="zh-CN" altLang="en-US" dirty="0">
              <a:solidFill>
                <a:schemeClr val="accent5">
                  <a:lumMod val="75000"/>
                </a:schemeClr>
              </a:solidFill>
            </a:endParaRPr>
          </a:p>
        </p:txBody>
      </p:sp>
    </p:spTree>
    <p:extLst>
      <p:ext uri="{BB962C8B-B14F-4D97-AF65-F5344CB8AC3E}">
        <p14:creationId xmlns:p14="http://schemas.microsoft.com/office/powerpoint/2010/main" val="4284092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Discussion</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lnSpcReduction="10000"/>
          </a:bodyPr>
          <a:lstStyle/>
          <a:p>
            <a:pPr marL="0" indent="0">
              <a:buNone/>
            </a:pPr>
            <a:r>
              <a:rPr lang="en-US" dirty="0">
                <a:highlight>
                  <a:srgbClr val="FFFF00"/>
                </a:highlight>
              </a:rPr>
              <a:t>Potential general biomarker for reproductive diseases (</a:t>
            </a:r>
            <a:r>
              <a:rPr lang="en-US" altLang="zh-CN" dirty="0">
                <a:highlight>
                  <a:srgbClr val="FFFF00"/>
                </a:highlight>
              </a:rPr>
              <a:t>ovarian cancer, breast cancer and </a:t>
            </a:r>
            <a:r>
              <a:rPr lang="en" altLang="zh-CN" dirty="0">
                <a:highlight>
                  <a:srgbClr val="FFFF00"/>
                </a:highlight>
              </a:rPr>
              <a:t>preeclampsia</a:t>
            </a:r>
            <a:r>
              <a:rPr lang="en-US" dirty="0">
                <a:highlight>
                  <a:srgbClr val="FFFF00"/>
                </a:highlight>
              </a:rPr>
              <a:t>):</a:t>
            </a:r>
          </a:p>
          <a:p>
            <a:pPr marL="0" indent="0">
              <a:buNone/>
            </a:pPr>
            <a:r>
              <a:rPr lang="en-US" dirty="0"/>
              <a:t>Case1: PRB1 RASA4 KIR2DL4</a:t>
            </a:r>
          </a:p>
          <a:p>
            <a:pPr marL="0" indent="0">
              <a:buNone/>
            </a:pPr>
            <a:r>
              <a:rPr lang="en-US" dirty="0"/>
              <a:t>Case2: ACTL6A GNB4 EIF3C IDOC1 SKA3 </a:t>
            </a:r>
            <a:r>
              <a:rPr kumimoji="1" lang="en-US" dirty="0"/>
              <a:t>OR</a:t>
            </a:r>
            <a:r>
              <a:rPr kumimoji="1" lang="en-US" altLang="zh-CN" dirty="0"/>
              <a:t>4C11 OR4P4 </a:t>
            </a:r>
            <a:endParaRPr lang="en-US" dirty="0"/>
          </a:p>
          <a:p>
            <a:pPr marL="0" indent="0">
              <a:buNone/>
            </a:pPr>
            <a:r>
              <a:rPr lang="en-US" dirty="0">
                <a:highlight>
                  <a:srgbClr val="FFFF00"/>
                </a:highlight>
              </a:rPr>
              <a:t>Indirect HM pathologic CNVs (</a:t>
            </a:r>
            <a:r>
              <a:rPr lang="en-US" altLang="zh-CN" dirty="0">
                <a:highlight>
                  <a:srgbClr val="FFFF00"/>
                </a:highlight>
              </a:rPr>
              <a:t>HIF1-alpha and EGFR</a:t>
            </a:r>
            <a:r>
              <a:rPr lang="en-US" dirty="0">
                <a:highlight>
                  <a:srgbClr val="FFFF00"/>
                </a:highlight>
              </a:rPr>
              <a:t>):</a:t>
            </a:r>
          </a:p>
          <a:p>
            <a:pPr marL="0" indent="0">
              <a:buNone/>
            </a:pPr>
            <a:r>
              <a:rPr lang="en-US" dirty="0"/>
              <a:t>Case1: PSG9 RASA4 FGFR1 FHL1 NOTCH1</a:t>
            </a:r>
          </a:p>
          <a:p>
            <a:pPr marL="0" indent="0">
              <a:buNone/>
            </a:pPr>
            <a:r>
              <a:rPr lang="en-US" dirty="0"/>
              <a:t>Case2: </a:t>
            </a:r>
            <a:r>
              <a:rPr kumimoji="1" lang="en" altLang="zh-CN" dirty="0"/>
              <a:t>ZDHHC20 USP13</a:t>
            </a:r>
            <a:endParaRPr lang="en-US" dirty="0"/>
          </a:p>
          <a:p>
            <a:pPr marL="0" indent="0">
              <a:buNone/>
            </a:pPr>
            <a:r>
              <a:rPr lang="en-US" dirty="0">
                <a:highlight>
                  <a:srgbClr val="FFFF00"/>
                </a:highlight>
              </a:rPr>
              <a:t>Direct HM </a:t>
            </a:r>
            <a:r>
              <a:rPr lang="en-US" altLang="zh-CN" dirty="0">
                <a:highlight>
                  <a:srgbClr val="FFFF00"/>
                </a:highlight>
              </a:rPr>
              <a:t>pathologic CNVs:</a:t>
            </a:r>
          </a:p>
          <a:p>
            <a:pPr marL="0" indent="0">
              <a:buNone/>
            </a:pPr>
            <a:r>
              <a:rPr lang="en-US" dirty="0"/>
              <a:t>Case1: PDGFRB ERBB2</a:t>
            </a:r>
          </a:p>
          <a:p>
            <a:pPr marL="0" indent="0">
              <a:buNone/>
            </a:pPr>
            <a:r>
              <a:rPr lang="en-US" dirty="0"/>
              <a:t>Case2: CD99</a:t>
            </a:r>
          </a:p>
        </p:txBody>
      </p:sp>
    </p:spTree>
    <p:extLst>
      <p:ext uri="{BB962C8B-B14F-4D97-AF65-F5344CB8AC3E}">
        <p14:creationId xmlns:p14="http://schemas.microsoft.com/office/powerpoint/2010/main" val="2973683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Discussion</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321822"/>
            <a:ext cx="10515600" cy="4772752"/>
          </a:xfrm>
        </p:spPr>
        <p:txBody>
          <a:bodyPr>
            <a:normAutofit/>
          </a:bodyPr>
          <a:lstStyle/>
          <a:p>
            <a:pPr marL="0" indent="0">
              <a:buNone/>
            </a:pPr>
            <a:r>
              <a:rPr lang="en-US" dirty="0"/>
              <a:t>Why are few CNVs shared by two tools?</a:t>
            </a:r>
          </a:p>
          <a:p>
            <a:pPr marL="0" indent="0">
              <a:buNone/>
            </a:pPr>
            <a:r>
              <a:rPr lang="en-US" altLang="zh-CN" sz="2000" dirty="0"/>
              <a:t>		    	   CNVkit &amp; Conifer detected CNV length </a:t>
            </a:r>
          </a:p>
          <a:p>
            <a:pPr marL="0" indent="0">
              <a:buNone/>
            </a:pPr>
            <a:endParaRPr lang="en-US" dirty="0"/>
          </a:p>
        </p:txBody>
      </p:sp>
      <p:pic>
        <p:nvPicPr>
          <p:cNvPr id="7" name="图片 6">
            <a:extLst>
              <a:ext uri="{FF2B5EF4-FFF2-40B4-BE49-F238E27FC236}">
                <a16:creationId xmlns:a16="http://schemas.microsoft.com/office/drawing/2014/main" id="{275F97E1-5736-5B40-94C9-397F5AA6A9C6}"/>
              </a:ext>
            </a:extLst>
          </p:cNvPr>
          <p:cNvPicPr>
            <a:picLocks noChangeAspect="1"/>
          </p:cNvPicPr>
          <p:nvPr/>
        </p:nvPicPr>
        <p:blipFill>
          <a:blip r:embed="rId4"/>
          <a:stretch>
            <a:fillRect/>
          </a:stretch>
        </p:blipFill>
        <p:spPr>
          <a:xfrm>
            <a:off x="2274381" y="2270762"/>
            <a:ext cx="6553199" cy="4587238"/>
          </a:xfrm>
          <a:prstGeom prst="rect">
            <a:avLst/>
          </a:prstGeom>
        </p:spPr>
      </p:pic>
      <p:sp>
        <p:nvSpPr>
          <p:cNvPr id="8" name="文本框 7">
            <a:extLst>
              <a:ext uri="{FF2B5EF4-FFF2-40B4-BE49-F238E27FC236}">
                <a16:creationId xmlns:a16="http://schemas.microsoft.com/office/drawing/2014/main" id="{C2A11CF3-6A99-6F40-A799-9EE697031018}"/>
              </a:ext>
            </a:extLst>
          </p:cNvPr>
          <p:cNvSpPr txBox="1"/>
          <p:nvPr/>
        </p:nvSpPr>
        <p:spPr>
          <a:xfrm>
            <a:off x="9075481" y="3105834"/>
            <a:ext cx="2510367" cy="646331"/>
          </a:xfrm>
          <a:prstGeom prst="rect">
            <a:avLst/>
          </a:prstGeom>
          <a:noFill/>
        </p:spPr>
        <p:txBody>
          <a:bodyPr wrap="none" rtlCol="0">
            <a:spAutoFit/>
          </a:bodyPr>
          <a:lstStyle/>
          <a:p>
            <a:r>
              <a:rPr kumimoji="1" lang="en-US" altLang="zh-CN" dirty="0"/>
              <a:t>CNVkit</a:t>
            </a:r>
          </a:p>
          <a:p>
            <a:r>
              <a:rPr kumimoji="1" lang="en-US" altLang="zh-CN" dirty="0"/>
              <a:t>Length mean: </a:t>
            </a:r>
            <a:r>
              <a:rPr lang="en-US" altLang="zh-CN" dirty="0"/>
              <a:t>21752.7kb</a:t>
            </a:r>
          </a:p>
        </p:txBody>
      </p:sp>
      <p:sp>
        <p:nvSpPr>
          <p:cNvPr id="52" name="文本框 51">
            <a:extLst>
              <a:ext uri="{FF2B5EF4-FFF2-40B4-BE49-F238E27FC236}">
                <a16:creationId xmlns:a16="http://schemas.microsoft.com/office/drawing/2014/main" id="{B85D5F2F-7AAC-D140-AAD0-D3279341B693}"/>
              </a:ext>
            </a:extLst>
          </p:cNvPr>
          <p:cNvSpPr txBox="1"/>
          <p:nvPr/>
        </p:nvSpPr>
        <p:spPr>
          <a:xfrm>
            <a:off x="9075481" y="5213011"/>
            <a:ext cx="2042290" cy="646331"/>
          </a:xfrm>
          <a:prstGeom prst="rect">
            <a:avLst/>
          </a:prstGeom>
          <a:noFill/>
        </p:spPr>
        <p:txBody>
          <a:bodyPr wrap="none" rtlCol="0">
            <a:spAutoFit/>
          </a:bodyPr>
          <a:lstStyle/>
          <a:p>
            <a:r>
              <a:rPr kumimoji="1" lang="en-US" altLang="zh-CN" dirty="0"/>
              <a:t>Conifer</a:t>
            </a:r>
          </a:p>
          <a:p>
            <a:r>
              <a:rPr kumimoji="1" lang="en-US" altLang="zh-CN" dirty="0"/>
              <a:t>Length mean: </a:t>
            </a:r>
            <a:r>
              <a:rPr lang="en-US" altLang="zh-CN" dirty="0"/>
              <a:t>5.6kb</a:t>
            </a:r>
          </a:p>
        </p:txBody>
      </p:sp>
    </p:spTree>
    <p:extLst>
      <p:ext uri="{BB962C8B-B14F-4D97-AF65-F5344CB8AC3E}">
        <p14:creationId xmlns:p14="http://schemas.microsoft.com/office/powerpoint/2010/main" val="565407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文本&#10;&#10;描述已自动生成">
            <a:extLst>
              <a:ext uri="{FF2B5EF4-FFF2-40B4-BE49-F238E27FC236}">
                <a16:creationId xmlns:a16="http://schemas.microsoft.com/office/drawing/2014/main" id="{5AC6133D-0F36-4C4C-AE6F-3CD2524E75E6}"/>
              </a:ext>
            </a:extLst>
          </p:cNvPr>
          <p:cNvPicPr>
            <a:picLocks noChangeAspect="1"/>
          </p:cNvPicPr>
          <p:nvPr/>
        </p:nvPicPr>
        <p:blipFill>
          <a:blip r:embed="rId3"/>
          <a:stretch>
            <a:fillRect/>
          </a:stretch>
        </p:blipFill>
        <p:spPr>
          <a:xfrm>
            <a:off x="6897864" y="2663494"/>
            <a:ext cx="5280210" cy="1453154"/>
          </a:xfrm>
          <a:prstGeom prst="rect">
            <a:avLst/>
          </a:prstGeom>
          <a:ln w="19050">
            <a:solidFill>
              <a:schemeClr val="accent6">
                <a:lumMod val="75000"/>
              </a:schemeClr>
            </a:solidFill>
          </a:ln>
        </p:spPr>
      </p:pic>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4"/>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Limitation and Further improvement</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321822"/>
            <a:ext cx="10515600" cy="4772752"/>
          </a:xfrm>
        </p:spPr>
        <p:txBody>
          <a:bodyPr>
            <a:normAutofit/>
          </a:bodyPr>
          <a:lstStyle/>
          <a:p>
            <a:pPr marL="0" indent="0">
              <a:buNone/>
            </a:pPr>
            <a:endParaRPr lang="en-US" altLang="zh-CN" dirty="0">
              <a:solidFill>
                <a:schemeClr val="accent2"/>
              </a:solidFill>
            </a:endParaRPr>
          </a:p>
          <a:p>
            <a:pPr marL="0" indent="0">
              <a:buNone/>
            </a:pPr>
            <a:r>
              <a:rPr lang="en-US" altLang="zh-CN" dirty="0">
                <a:solidFill>
                  <a:schemeClr val="accent2"/>
                </a:solidFill>
              </a:rPr>
              <a:t>	</a:t>
            </a:r>
          </a:p>
          <a:p>
            <a:pPr marL="0" indent="0">
              <a:buNone/>
            </a:pPr>
            <a:endParaRPr lang="en-US" dirty="0">
              <a:solidFill>
                <a:schemeClr val="accent2">
                  <a:lumMod val="75000"/>
                </a:schemeClr>
              </a:solidFill>
            </a:endParaRPr>
          </a:p>
          <a:p>
            <a:pPr marL="0" indent="0">
              <a:buNone/>
            </a:pPr>
            <a:r>
              <a:rPr lang="en-US" dirty="0">
                <a:solidFill>
                  <a:schemeClr val="accent6">
                    <a:lumMod val="75000"/>
                  </a:schemeClr>
                </a:solidFill>
              </a:rPr>
              <a:t>Sample size</a:t>
            </a:r>
          </a:p>
          <a:p>
            <a:pPr marL="0" indent="0">
              <a:buNone/>
            </a:pPr>
            <a:endParaRPr lang="en-US" dirty="0"/>
          </a:p>
          <a:p>
            <a:pPr marL="0" indent="0">
              <a:buNone/>
            </a:pPr>
            <a:endParaRPr lang="en-US" dirty="0"/>
          </a:p>
          <a:p>
            <a:pPr marL="0" indent="0">
              <a:buNone/>
            </a:pPr>
            <a:r>
              <a:rPr lang="en-US" dirty="0">
                <a:solidFill>
                  <a:schemeClr val="accent5">
                    <a:lumMod val="75000"/>
                  </a:schemeClr>
                </a:solidFill>
              </a:rPr>
              <a:t>Validation</a:t>
            </a:r>
          </a:p>
          <a:p>
            <a:pPr marL="0" indent="0">
              <a:buNone/>
            </a:pPr>
            <a:endParaRPr lang="en-US" dirty="0"/>
          </a:p>
        </p:txBody>
      </p:sp>
      <p:sp>
        <p:nvSpPr>
          <p:cNvPr id="7" name="文本框 6">
            <a:extLst>
              <a:ext uri="{FF2B5EF4-FFF2-40B4-BE49-F238E27FC236}">
                <a16:creationId xmlns:a16="http://schemas.microsoft.com/office/drawing/2014/main" id="{2A288792-F17C-D74B-A7AE-88F659154E53}"/>
              </a:ext>
            </a:extLst>
          </p:cNvPr>
          <p:cNvSpPr txBox="1"/>
          <p:nvPr/>
        </p:nvSpPr>
        <p:spPr>
          <a:xfrm>
            <a:off x="1194711" y="5369698"/>
            <a:ext cx="4622099" cy="646331"/>
          </a:xfrm>
          <a:prstGeom prst="rect">
            <a:avLst/>
          </a:prstGeom>
          <a:noFill/>
        </p:spPr>
        <p:txBody>
          <a:bodyPr wrap="none" rtlCol="0">
            <a:spAutoFit/>
          </a:bodyPr>
          <a:lstStyle/>
          <a:p>
            <a:r>
              <a:rPr kumimoji="1" lang="en-US" altLang="zh-CN" dirty="0">
                <a:solidFill>
                  <a:schemeClr val="accent1"/>
                </a:solidFill>
              </a:rPr>
              <a:t>Detected CNVs of NGS data with CNVkit/</a:t>
            </a:r>
            <a:r>
              <a:rPr kumimoji="1" lang="en-US" altLang="zh-CN" dirty="0" err="1">
                <a:solidFill>
                  <a:schemeClr val="accent1"/>
                </a:solidFill>
              </a:rPr>
              <a:t>gCNV</a:t>
            </a:r>
            <a:r>
              <a:rPr kumimoji="1" lang="en-US" altLang="zh-CN" dirty="0">
                <a:solidFill>
                  <a:schemeClr val="accent1"/>
                </a:solidFill>
              </a:rPr>
              <a:t> </a:t>
            </a:r>
          </a:p>
          <a:p>
            <a:r>
              <a:rPr kumimoji="1" lang="en-US" altLang="zh-CN" dirty="0">
                <a:solidFill>
                  <a:schemeClr val="accent1"/>
                </a:solidFill>
              </a:rPr>
              <a:t>and validated with </a:t>
            </a:r>
            <a:r>
              <a:rPr kumimoji="1" lang="en-US" altLang="zh-CN" b="1" dirty="0">
                <a:solidFill>
                  <a:schemeClr val="accent1"/>
                </a:solidFill>
              </a:rPr>
              <a:t>qPCR</a:t>
            </a:r>
            <a:endParaRPr kumimoji="1" lang="zh-CN" altLang="en-US" b="1" dirty="0">
              <a:solidFill>
                <a:schemeClr val="accent1"/>
              </a:solidFill>
            </a:endParaRPr>
          </a:p>
        </p:txBody>
      </p:sp>
      <p:pic>
        <p:nvPicPr>
          <p:cNvPr id="6" name="图片 5" descr="文本&#10;&#10;描述已自动生成">
            <a:extLst>
              <a:ext uri="{FF2B5EF4-FFF2-40B4-BE49-F238E27FC236}">
                <a16:creationId xmlns:a16="http://schemas.microsoft.com/office/drawing/2014/main" id="{17833FA5-DFEE-D64E-85EC-BB58E1B4F390}"/>
              </a:ext>
            </a:extLst>
          </p:cNvPr>
          <p:cNvPicPr>
            <a:picLocks noChangeAspect="1"/>
          </p:cNvPicPr>
          <p:nvPr/>
        </p:nvPicPr>
        <p:blipFill>
          <a:blip r:embed="rId5"/>
          <a:stretch>
            <a:fillRect/>
          </a:stretch>
        </p:blipFill>
        <p:spPr>
          <a:xfrm>
            <a:off x="6508076" y="3936377"/>
            <a:ext cx="5280211" cy="1339371"/>
          </a:xfrm>
          <a:prstGeom prst="rect">
            <a:avLst/>
          </a:prstGeom>
          <a:ln w="22225">
            <a:solidFill>
              <a:schemeClr val="accent1">
                <a:lumMod val="75000"/>
              </a:schemeClr>
            </a:solidFill>
          </a:ln>
        </p:spPr>
      </p:pic>
      <p:sp>
        <p:nvSpPr>
          <p:cNvPr id="13" name="文本框 12">
            <a:extLst>
              <a:ext uri="{FF2B5EF4-FFF2-40B4-BE49-F238E27FC236}">
                <a16:creationId xmlns:a16="http://schemas.microsoft.com/office/drawing/2014/main" id="{81375495-E420-244D-B04E-A0649BF5AF5C}"/>
              </a:ext>
            </a:extLst>
          </p:cNvPr>
          <p:cNvSpPr txBox="1"/>
          <p:nvPr/>
        </p:nvSpPr>
        <p:spPr>
          <a:xfrm>
            <a:off x="1194711" y="3320389"/>
            <a:ext cx="5382499" cy="369332"/>
          </a:xfrm>
          <a:prstGeom prst="rect">
            <a:avLst/>
          </a:prstGeom>
          <a:noFill/>
        </p:spPr>
        <p:txBody>
          <a:bodyPr wrap="none" rtlCol="0">
            <a:spAutoFit/>
          </a:bodyPr>
          <a:lstStyle/>
          <a:p>
            <a:r>
              <a:rPr kumimoji="1" lang="en" altLang="zh-CN" dirty="0">
                <a:solidFill>
                  <a:schemeClr val="accent6">
                    <a:lumMod val="75000"/>
                  </a:schemeClr>
                </a:solidFill>
              </a:rPr>
              <a:t>WES-based CNV detection in a cohort of 74 pedigrees</a:t>
            </a:r>
            <a:endParaRPr kumimoji="1" lang="zh-CN" altLang="en-US" dirty="0">
              <a:solidFill>
                <a:schemeClr val="accent6">
                  <a:lumMod val="75000"/>
                </a:schemeClr>
              </a:solidFill>
            </a:endParaRPr>
          </a:p>
        </p:txBody>
      </p:sp>
      <p:pic>
        <p:nvPicPr>
          <p:cNvPr id="15" name="图片 14" descr="文本&#10;&#10;描述已自动生成">
            <a:extLst>
              <a:ext uri="{FF2B5EF4-FFF2-40B4-BE49-F238E27FC236}">
                <a16:creationId xmlns:a16="http://schemas.microsoft.com/office/drawing/2014/main" id="{15C788E4-DDCC-6949-ABD6-A427596630C0}"/>
              </a:ext>
            </a:extLst>
          </p:cNvPr>
          <p:cNvPicPr>
            <a:picLocks noChangeAspect="1"/>
          </p:cNvPicPr>
          <p:nvPr/>
        </p:nvPicPr>
        <p:blipFill>
          <a:blip r:embed="rId6"/>
          <a:stretch>
            <a:fillRect/>
          </a:stretch>
        </p:blipFill>
        <p:spPr>
          <a:xfrm>
            <a:off x="6135864" y="5084420"/>
            <a:ext cx="5301695" cy="1135768"/>
          </a:xfrm>
          <a:prstGeom prst="rect">
            <a:avLst/>
          </a:prstGeom>
          <a:ln w="19050">
            <a:solidFill>
              <a:schemeClr val="accent1">
                <a:lumMod val="75000"/>
              </a:schemeClr>
            </a:solidFill>
          </a:ln>
        </p:spPr>
      </p:pic>
    </p:spTree>
    <p:extLst>
      <p:ext uri="{BB962C8B-B14F-4D97-AF65-F5344CB8AC3E}">
        <p14:creationId xmlns:p14="http://schemas.microsoft.com/office/powerpoint/2010/main" val="2036871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Conclusion</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Detected 20 CNVs from WES data of two CHMCF cases </a:t>
            </a:r>
          </a:p>
        </p:txBody>
      </p:sp>
      <p:sp>
        <p:nvSpPr>
          <p:cNvPr id="5" name="圆角矩形 4">
            <a:extLst>
              <a:ext uri="{FF2B5EF4-FFF2-40B4-BE49-F238E27FC236}">
                <a16:creationId xmlns:a16="http://schemas.microsoft.com/office/drawing/2014/main" id="{D0E79E69-7E7B-714B-AC54-279974FEB7E3}"/>
              </a:ext>
            </a:extLst>
          </p:cNvPr>
          <p:cNvSpPr/>
          <p:nvPr/>
        </p:nvSpPr>
        <p:spPr>
          <a:xfrm>
            <a:off x="644236" y="2716307"/>
            <a:ext cx="6010835" cy="1035423"/>
          </a:xfrm>
          <a:prstGeom prst="round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accent2">
                    <a:lumMod val="75000"/>
                  </a:schemeClr>
                </a:solidFill>
              </a:rPr>
              <a:t>10 Potential </a:t>
            </a:r>
            <a:r>
              <a:rPr lang="en-US" altLang="zh-CN" sz="2200" b="1" dirty="0">
                <a:solidFill>
                  <a:schemeClr val="accent2">
                    <a:lumMod val="75000"/>
                  </a:schemeClr>
                </a:solidFill>
              </a:rPr>
              <a:t>biomarkers</a:t>
            </a:r>
            <a:r>
              <a:rPr lang="en-US" altLang="zh-CN" sz="2200" dirty="0">
                <a:solidFill>
                  <a:schemeClr val="accent2">
                    <a:lumMod val="75000"/>
                  </a:schemeClr>
                </a:solidFill>
              </a:rPr>
              <a:t> for reproductive diseases</a:t>
            </a:r>
            <a:endParaRPr kumimoji="1" lang="zh-CN" altLang="en-US" sz="2200" dirty="0">
              <a:solidFill>
                <a:schemeClr val="accent2">
                  <a:lumMod val="75000"/>
                </a:schemeClr>
              </a:solidFill>
            </a:endParaRPr>
          </a:p>
        </p:txBody>
      </p:sp>
      <p:sp>
        <p:nvSpPr>
          <p:cNvPr id="11" name="圆角矩形 10">
            <a:extLst>
              <a:ext uri="{FF2B5EF4-FFF2-40B4-BE49-F238E27FC236}">
                <a16:creationId xmlns:a16="http://schemas.microsoft.com/office/drawing/2014/main" id="{01E115CA-BB77-DF45-871D-52D09129D8FE}"/>
              </a:ext>
            </a:extLst>
          </p:cNvPr>
          <p:cNvSpPr/>
          <p:nvPr/>
        </p:nvSpPr>
        <p:spPr>
          <a:xfrm>
            <a:off x="644236" y="4096990"/>
            <a:ext cx="6010835" cy="1035423"/>
          </a:xfrm>
          <a:prstGeom prst="roundRect">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accent6">
                    <a:lumMod val="75000"/>
                  </a:schemeClr>
                </a:solidFill>
              </a:rPr>
              <a:t>7 causal CNVs </a:t>
            </a:r>
            <a:r>
              <a:rPr lang="en-US" altLang="zh-CN" sz="2200" b="1" dirty="0">
                <a:solidFill>
                  <a:schemeClr val="accent6">
                    <a:lumMod val="75000"/>
                  </a:schemeClr>
                </a:solidFill>
              </a:rPr>
              <a:t>indirectly</a:t>
            </a:r>
            <a:r>
              <a:rPr lang="en-US" altLang="zh-CN" sz="2200" dirty="0">
                <a:solidFill>
                  <a:schemeClr val="accent6">
                    <a:lumMod val="75000"/>
                  </a:schemeClr>
                </a:solidFill>
              </a:rPr>
              <a:t> associated with HM </a:t>
            </a:r>
            <a:endParaRPr kumimoji="1" lang="zh-CN" altLang="en-US" sz="2200" dirty="0">
              <a:solidFill>
                <a:schemeClr val="accent6">
                  <a:lumMod val="75000"/>
                </a:schemeClr>
              </a:solidFill>
            </a:endParaRPr>
          </a:p>
        </p:txBody>
      </p:sp>
      <p:sp>
        <p:nvSpPr>
          <p:cNvPr id="12" name="圆角矩形 11">
            <a:extLst>
              <a:ext uri="{FF2B5EF4-FFF2-40B4-BE49-F238E27FC236}">
                <a16:creationId xmlns:a16="http://schemas.microsoft.com/office/drawing/2014/main" id="{CC3F3489-EB44-4B45-883B-4CF9056475C4}"/>
              </a:ext>
            </a:extLst>
          </p:cNvPr>
          <p:cNvSpPr/>
          <p:nvPr/>
        </p:nvSpPr>
        <p:spPr>
          <a:xfrm>
            <a:off x="644235" y="5590664"/>
            <a:ext cx="6010835" cy="1035423"/>
          </a:xfrm>
          <a:prstGeom prst="roundRect">
            <a:avLst/>
          </a:prstGeom>
          <a:noFill/>
          <a:ln w="317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accent5">
                    <a:lumMod val="75000"/>
                  </a:schemeClr>
                </a:solidFill>
              </a:rPr>
              <a:t>3 causal CNVs </a:t>
            </a:r>
            <a:r>
              <a:rPr lang="en-US" altLang="zh-CN" sz="2200" b="1" dirty="0">
                <a:solidFill>
                  <a:schemeClr val="accent5">
                    <a:lumMod val="75000"/>
                  </a:schemeClr>
                </a:solidFill>
              </a:rPr>
              <a:t>directly</a:t>
            </a:r>
            <a:r>
              <a:rPr lang="en-US" altLang="zh-CN" sz="2200" dirty="0">
                <a:solidFill>
                  <a:schemeClr val="accent5">
                    <a:lumMod val="75000"/>
                  </a:schemeClr>
                </a:solidFill>
              </a:rPr>
              <a:t> associated with HM </a:t>
            </a:r>
            <a:endParaRPr kumimoji="1" lang="zh-CN" altLang="en-US" sz="2200" dirty="0">
              <a:solidFill>
                <a:schemeClr val="accent5">
                  <a:lumMod val="75000"/>
                </a:schemeClr>
              </a:solidFill>
            </a:endParaRPr>
          </a:p>
        </p:txBody>
      </p:sp>
    </p:spTree>
    <p:extLst>
      <p:ext uri="{BB962C8B-B14F-4D97-AF65-F5344CB8AC3E}">
        <p14:creationId xmlns:p14="http://schemas.microsoft.com/office/powerpoint/2010/main" val="1891327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Reference</a:t>
            </a:r>
            <a:endParaRPr lang="en-CN" dirty="0">
              <a:solidFill>
                <a:schemeClr val="bg1"/>
              </a:solidFill>
            </a:endParaRPr>
          </a:p>
        </p:txBody>
      </p:sp>
      <p:sp>
        <p:nvSpPr>
          <p:cNvPr id="7" name="内容占位符 6">
            <a:extLst>
              <a:ext uri="{FF2B5EF4-FFF2-40B4-BE49-F238E27FC236}">
                <a16:creationId xmlns:a16="http://schemas.microsoft.com/office/drawing/2014/main" id="{F677E839-34F0-3940-B2F8-AA5DC292C4C4}"/>
              </a:ext>
            </a:extLst>
          </p:cNvPr>
          <p:cNvSpPr>
            <a:spLocks noGrp="1"/>
          </p:cNvSpPr>
          <p:nvPr>
            <p:ph idx="1"/>
          </p:nvPr>
        </p:nvSpPr>
        <p:spPr/>
        <p:txBody>
          <a:bodyPr>
            <a:normAutofit lnSpcReduction="10000"/>
          </a:bodyPr>
          <a:lstStyle/>
          <a:p>
            <a:pPr marL="0" indent="0">
              <a:buNone/>
            </a:pPr>
            <a:r>
              <a:rPr kumimoji="1" lang="en" altLang="zh-CN" dirty="0">
                <a:hlinkClick r:id="rId4"/>
              </a:rPr>
              <a:t>https://pubmed.ncbi.nlm.nih.gov/33065549/</a:t>
            </a:r>
            <a:r>
              <a:rPr kumimoji="1" lang="zh-CN" altLang="en-US" dirty="0"/>
              <a:t> </a:t>
            </a:r>
            <a:r>
              <a:rPr kumimoji="1" lang="en-US" altLang="zh-CN" dirty="0"/>
              <a:t>PSG9</a:t>
            </a:r>
            <a:endParaRPr kumimoji="1" lang="en" altLang="zh-CN" dirty="0"/>
          </a:p>
          <a:p>
            <a:pPr marL="0" indent="0">
              <a:buNone/>
            </a:pPr>
            <a:r>
              <a:rPr kumimoji="1" lang="en" altLang="zh-CN" dirty="0">
                <a:hlinkClick r:id="rId5"/>
              </a:rPr>
              <a:t>https://www.sciencedirect.com/science/article/pii/S0304383503006281?via%3Dihub</a:t>
            </a:r>
            <a:r>
              <a:rPr kumimoji="1" lang="en" altLang="zh-CN" dirty="0"/>
              <a:t> PRB1</a:t>
            </a:r>
          </a:p>
          <a:p>
            <a:pPr marL="0" indent="0">
              <a:buNone/>
            </a:pPr>
            <a:r>
              <a:rPr kumimoji="1" lang="en" altLang="zh-CN" dirty="0">
                <a:hlinkClick r:id="rId6"/>
              </a:rPr>
              <a:t>https://pubmed.ncbi.nlm.nih.gov/30639621/</a:t>
            </a:r>
            <a:r>
              <a:rPr kumimoji="1" lang="en" altLang="zh-CN" dirty="0"/>
              <a:t> </a:t>
            </a:r>
            <a:r>
              <a:rPr kumimoji="1" lang="en-US" altLang="zh-CN" dirty="0"/>
              <a:t>FGFR1</a:t>
            </a:r>
          </a:p>
          <a:p>
            <a:pPr marL="0" indent="0">
              <a:buNone/>
            </a:pPr>
            <a:r>
              <a:rPr kumimoji="1" lang="en" altLang="zh-CN" dirty="0">
                <a:hlinkClick r:id="rId7"/>
              </a:rPr>
              <a:t>https://pubmed.ncbi.nlm.nih.gov/33053208/</a:t>
            </a:r>
            <a:r>
              <a:rPr kumimoji="1" lang="en" altLang="zh-CN" dirty="0"/>
              <a:t> </a:t>
            </a:r>
            <a:r>
              <a:rPr kumimoji="1" lang="en-US" altLang="zh-CN" dirty="0"/>
              <a:t>FHL1</a:t>
            </a:r>
          </a:p>
          <a:p>
            <a:pPr marL="0" indent="0">
              <a:buNone/>
            </a:pPr>
            <a:r>
              <a:rPr kumimoji="1" lang="en" altLang="zh-CN" dirty="0">
                <a:hlinkClick r:id="rId8"/>
              </a:rPr>
              <a:t>https://pubmed.ncbi.nlm.nih.gov/8504434/</a:t>
            </a:r>
            <a:r>
              <a:rPr kumimoji="1" lang="en" altLang="zh-CN" dirty="0"/>
              <a:t> </a:t>
            </a:r>
            <a:r>
              <a:rPr kumimoji="1" lang="en-US" altLang="zh-CN" dirty="0"/>
              <a:t>PDGFRB</a:t>
            </a:r>
          </a:p>
          <a:p>
            <a:pPr marL="0" indent="0">
              <a:buNone/>
            </a:pPr>
            <a:r>
              <a:rPr kumimoji="1" lang="en-US" altLang="zh-CN" dirty="0">
                <a:hlinkClick r:id="rId9"/>
              </a:rPr>
              <a:t>https://pubmed.ncbi.nlm.nih.gov/19836147/</a:t>
            </a:r>
            <a:r>
              <a:rPr kumimoji="1" lang="zh-CN" altLang="en-US" dirty="0"/>
              <a:t> </a:t>
            </a:r>
            <a:r>
              <a:rPr kumimoji="1" lang="en" altLang="zh-CN" dirty="0"/>
              <a:t>NOTCH</a:t>
            </a:r>
            <a:r>
              <a:rPr kumimoji="1" lang="en-US" altLang="zh-CN" dirty="0"/>
              <a:t>1</a:t>
            </a:r>
          </a:p>
          <a:p>
            <a:pPr marL="0" indent="0">
              <a:buNone/>
            </a:pPr>
            <a:r>
              <a:rPr kumimoji="1" lang="en-US" altLang="zh-CN" dirty="0">
                <a:hlinkClick r:id="rId9"/>
              </a:rPr>
              <a:t>https://pubmed.ncbi.nlm.nih.gov/19836147/</a:t>
            </a:r>
            <a:r>
              <a:rPr kumimoji="1" lang="zh-CN" altLang="en-US" dirty="0"/>
              <a:t> </a:t>
            </a:r>
            <a:r>
              <a:rPr kumimoji="1" lang="en-US" altLang="zh-CN" dirty="0"/>
              <a:t>RASA4</a:t>
            </a:r>
          </a:p>
          <a:p>
            <a:pPr marL="0" indent="0">
              <a:buNone/>
            </a:pPr>
            <a:r>
              <a:rPr kumimoji="1" lang="en" altLang="zh-CN" dirty="0">
                <a:hlinkClick r:id="rId10"/>
              </a:rPr>
              <a:t>https://pubmed.ncbi.nlm.nih.gov/12658752/</a:t>
            </a:r>
            <a:r>
              <a:rPr kumimoji="1" lang="zh-CN" altLang="en-US" dirty="0"/>
              <a:t> </a:t>
            </a:r>
            <a:r>
              <a:rPr kumimoji="1" lang="en-US" altLang="zh-CN" dirty="0"/>
              <a:t>ERBB2</a:t>
            </a:r>
            <a:endParaRPr kumimoji="1" lang="en" altLang="zh-CN" dirty="0"/>
          </a:p>
          <a:p>
            <a:pPr marL="0" indent="0">
              <a:buNone/>
            </a:pPr>
            <a:endParaRPr lang="zh-CN" altLang="en-US" dirty="0"/>
          </a:p>
        </p:txBody>
      </p:sp>
      <p:sp>
        <p:nvSpPr>
          <p:cNvPr id="8" name="文本框 7">
            <a:extLst>
              <a:ext uri="{FF2B5EF4-FFF2-40B4-BE49-F238E27FC236}">
                <a16:creationId xmlns:a16="http://schemas.microsoft.com/office/drawing/2014/main" id="{1C2C883F-AB14-8B43-830E-9B4BE60A912B}"/>
              </a:ext>
            </a:extLst>
          </p:cNvPr>
          <p:cNvSpPr txBox="1"/>
          <p:nvPr/>
        </p:nvSpPr>
        <p:spPr>
          <a:xfrm>
            <a:off x="838200" y="1346631"/>
            <a:ext cx="1605568" cy="461665"/>
          </a:xfrm>
          <a:prstGeom prst="rect">
            <a:avLst/>
          </a:prstGeom>
          <a:noFill/>
        </p:spPr>
        <p:txBody>
          <a:bodyPr wrap="none" rtlCol="0">
            <a:spAutoFit/>
          </a:bodyPr>
          <a:lstStyle/>
          <a:p>
            <a:r>
              <a:rPr kumimoji="1" lang="en-US" altLang="zh-CN" sz="2400" dirty="0"/>
              <a:t>Case1 gene</a:t>
            </a:r>
            <a:endParaRPr kumimoji="1" lang="zh-CN" altLang="en-US" sz="2400" dirty="0"/>
          </a:p>
        </p:txBody>
      </p:sp>
    </p:spTree>
    <p:extLst>
      <p:ext uri="{BB962C8B-B14F-4D97-AF65-F5344CB8AC3E}">
        <p14:creationId xmlns:p14="http://schemas.microsoft.com/office/powerpoint/2010/main" val="428395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Reference</a:t>
            </a:r>
            <a:endParaRPr lang="en-CN" dirty="0">
              <a:solidFill>
                <a:schemeClr val="bg1"/>
              </a:solidFill>
            </a:endParaRPr>
          </a:p>
        </p:txBody>
      </p:sp>
      <p:sp>
        <p:nvSpPr>
          <p:cNvPr id="7" name="内容占位符 6">
            <a:extLst>
              <a:ext uri="{FF2B5EF4-FFF2-40B4-BE49-F238E27FC236}">
                <a16:creationId xmlns:a16="http://schemas.microsoft.com/office/drawing/2014/main" id="{F677E839-34F0-3940-B2F8-AA5DC292C4C4}"/>
              </a:ext>
            </a:extLst>
          </p:cNvPr>
          <p:cNvSpPr>
            <a:spLocks noGrp="1"/>
          </p:cNvSpPr>
          <p:nvPr>
            <p:ph idx="1"/>
          </p:nvPr>
        </p:nvSpPr>
        <p:spPr/>
        <p:txBody>
          <a:bodyPr>
            <a:normAutofit fontScale="92500" lnSpcReduction="10000"/>
          </a:bodyPr>
          <a:lstStyle/>
          <a:p>
            <a:pPr marL="0" indent="0">
              <a:buNone/>
            </a:pPr>
            <a:r>
              <a:rPr kumimoji="1" lang="en" altLang="zh-CN" dirty="0">
                <a:hlinkClick r:id="rId4"/>
              </a:rPr>
              <a:t>https://www.ncbi.nlm.nih.gov/gene/86</a:t>
            </a:r>
            <a:r>
              <a:rPr kumimoji="1" lang="zh-CN" altLang="en-US" dirty="0"/>
              <a:t> </a:t>
            </a:r>
            <a:r>
              <a:rPr kumimoji="1" lang="en" altLang="zh-CN" dirty="0">
                <a:hlinkClick r:id="rId5"/>
              </a:rPr>
              <a:t>https://pubmed.ncbi.nlm.nih.gov/31649264/</a:t>
            </a:r>
            <a:r>
              <a:rPr kumimoji="1" lang="en-US" altLang="zh-CN" dirty="0"/>
              <a:t> ACTLA6</a:t>
            </a:r>
          </a:p>
          <a:p>
            <a:pPr marL="0" indent="0">
              <a:buNone/>
            </a:pPr>
            <a:r>
              <a:rPr kumimoji="1" lang="en" altLang="zh-CN" dirty="0">
                <a:hlinkClick r:id="rId6"/>
              </a:rPr>
              <a:t>https://pubmed.ncbi.nlm.nih.gov/30103729/</a:t>
            </a:r>
            <a:r>
              <a:rPr kumimoji="1" lang="en" altLang="zh-CN" dirty="0"/>
              <a:t> GNB4</a:t>
            </a:r>
          </a:p>
          <a:p>
            <a:pPr marL="0" indent="0">
              <a:buNone/>
            </a:pPr>
            <a:r>
              <a:rPr kumimoji="1" lang="en" altLang="zh-CN" dirty="0">
                <a:hlinkClick r:id="rId7"/>
              </a:rPr>
              <a:t>https://pubmed.ncbi.nlm.nih.gov/31316002/</a:t>
            </a:r>
            <a:r>
              <a:rPr kumimoji="1" lang="en" altLang="zh-CN" dirty="0"/>
              <a:t> EIF3C</a:t>
            </a:r>
          </a:p>
          <a:p>
            <a:pPr marL="0" indent="0">
              <a:buNone/>
            </a:pPr>
            <a:r>
              <a:rPr lang="en-US" altLang="zh-CN" dirty="0">
                <a:hlinkClick r:id="rId8"/>
              </a:rPr>
              <a:t>https://pubmed.ncbi.nlm.nih.gov/20630481/</a:t>
            </a:r>
            <a:r>
              <a:rPr lang="en-US" altLang="zh-CN" dirty="0"/>
              <a:t> CD99</a:t>
            </a:r>
          </a:p>
          <a:p>
            <a:pPr marL="0" indent="0">
              <a:buNone/>
            </a:pPr>
            <a:r>
              <a:rPr kumimoji="1" lang="en" altLang="zh-CN" dirty="0">
                <a:hlinkClick r:id="rId9"/>
              </a:rPr>
              <a:t>https://pubmed.ncbi.nlm.nih.gov/25740878/</a:t>
            </a:r>
            <a:r>
              <a:rPr kumimoji="1" lang="en" altLang="zh-CN" dirty="0"/>
              <a:t> ZDHHC20</a:t>
            </a:r>
          </a:p>
          <a:p>
            <a:pPr marL="0" indent="0">
              <a:buNone/>
            </a:pPr>
            <a:r>
              <a:rPr kumimoji="1" lang="en" altLang="zh-CN" dirty="0">
                <a:hlinkClick r:id="rId10"/>
              </a:rPr>
              <a:t>https://pubmed.ncbi.nlm.nih.gov/30975171/</a:t>
            </a:r>
            <a:r>
              <a:rPr kumimoji="1" lang="en" altLang="zh-CN" dirty="0"/>
              <a:t> USP13</a:t>
            </a:r>
          </a:p>
          <a:p>
            <a:pPr marL="0" indent="0">
              <a:buNone/>
            </a:pPr>
            <a:r>
              <a:rPr kumimoji="1" lang="en" altLang="zh-CN" dirty="0">
                <a:hlinkClick r:id="rId11"/>
              </a:rPr>
              <a:t>https://pubmed.ncbi.nlm.nih.gov/32799774/</a:t>
            </a:r>
            <a:r>
              <a:rPr kumimoji="1" lang="en" altLang="zh-CN" dirty="0"/>
              <a:t> SKA3</a:t>
            </a:r>
          </a:p>
          <a:p>
            <a:pPr marL="0" indent="0">
              <a:buNone/>
            </a:pPr>
            <a:r>
              <a:rPr kumimoji="1" lang="en" altLang="zh-CN" dirty="0">
                <a:hlinkClick r:id="rId12"/>
              </a:rPr>
              <a:t>https://pubmed.ncbi.nlm.nih.gov/25465229/</a:t>
            </a:r>
            <a:r>
              <a:rPr kumimoji="1" lang="en" altLang="zh-CN" dirty="0"/>
              <a:t> UGT1A6</a:t>
            </a:r>
          </a:p>
          <a:p>
            <a:pPr marL="0" indent="0">
              <a:buNone/>
            </a:pPr>
            <a:r>
              <a:rPr kumimoji="1" lang="en-US" altLang="zh-CN" dirty="0">
                <a:hlinkClick r:id="rId13"/>
              </a:rPr>
              <a:t>https://www.ncbi.nlm.nih.gov/pmc/articles/PMC5356248/</a:t>
            </a:r>
            <a:r>
              <a:rPr kumimoji="1" lang="en-US" altLang="zh-CN" dirty="0"/>
              <a:t> OR4C11 OR4P4 </a:t>
            </a:r>
          </a:p>
          <a:p>
            <a:pPr marL="0" indent="0">
              <a:buNone/>
            </a:pPr>
            <a:endParaRPr kumimoji="1" lang="en" altLang="zh-CN" dirty="0"/>
          </a:p>
        </p:txBody>
      </p:sp>
      <p:sp>
        <p:nvSpPr>
          <p:cNvPr id="8" name="文本框 7">
            <a:extLst>
              <a:ext uri="{FF2B5EF4-FFF2-40B4-BE49-F238E27FC236}">
                <a16:creationId xmlns:a16="http://schemas.microsoft.com/office/drawing/2014/main" id="{1C2C883F-AB14-8B43-830E-9B4BE60A912B}"/>
              </a:ext>
            </a:extLst>
          </p:cNvPr>
          <p:cNvSpPr txBox="1"/>
          <p:nvPr/>
        </p:nvSpPr>
        <p:spPr>
          <a:xfrm>
            <a:off x="838200" y="1346631"/>
            <a:ext cx="1605568" cy="461665"/>
          </a:xfrm>
          <a:prstGeom prst="rect">
            <a:avLst/>
          </a:prstGeom>
          <a:noFill/>
        </p:spPr>
        <p:txBody>
          <a:bodyPr wrap="none" rtlCol="0">
            <a:spAutoFit/>
          </a:bodyPr>
          <a:lstStyle/>
          <a:p>
            <a:r>
              <a:rPr kumimoji="1" lang="en-US" altLang="zh-CN" sz="2400" dirty="0"/>
              <a:t>Case2 gene</a:t>
            </a:r>
            <a:endParaRPr kumimoji="1" lang="zh-CN" altLang="en-US" sz="2400" dirty="0"/>
          </a:p>
        </p:txBody>
      </p:sp>
    </p:spTree>
    <p:extLst>
      <p:ext uri="{BB962C8B-B14F-4D97-AF65-F5344CB8AC3E}">
        <p14:creationId xmlns:p14="http://schemas.microsoft.com/office/powerpoint/2010/main" val="264587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lgn="ctr">
              <a:buNone/>
            </a:pPr>
            <a:endParaRPr lang="en-US" sz="3000" dirty="0"/>
          </a:p>
          <a:p>
            <a:pPr marL="0" indent="0" algn="ctr">
              <a:buNone/>
            </a:pPr>
            <a:r>
              <a:rPr lang="en-US" sz="3000" dirty="0"/>
              <a:t>Thank you!</a:t>
            </a:r>
          </a:p>
          <a:p>
            <a:pPr marL="0" indent="0" algn="ctr">
              <a:buNone/>
            </a:pPr>
            <a:endParaRPr lang="en-US" sz="3000" dirty="0"/>
          </a:p>
          <a:p>
            <a:pPr marL="0" indent="0" algn="ctr">
              <a:buNone/>
            </a:pPr>
            <a:r>
              <a:rPr lang="en-US" sz="3000" dirty="0"/>
              <a:t>Any questions?</a:t>
            </a:r>
          </a:p>
        </p:txBody>
      </p:sp>
      <p:pic>
        <p:nvPicPr>
          <p:cNvPr id="13" name="Picture 2" descr="Whole Exome Sequencing | Services | Macrogen Europe">
            <a:extLst>
              <a:ext uri="{FF2B5EF4-FFF2-40B4-BE49-F238E27FC236}">
                <a16:creationId xmlns:a16="http://schemas.microsoft.com/office/drawing/2014/main" id="{63C0405A-0E45-2A4A-93A9-CFB5767BB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882" y="5528931"/>
            <a:ext cx="1330300" cy="1329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olar Pregnancy">
            <a:extLst>
              <a:ext uri="{FF2B5EF4-FFF2-40B4-BE49-F238E27FC236}">
                <a16:creationId xmlns:a16="http://schemas.microsoft.com/office/drawing/2014/main" id="{17EAE69C-388A-9B43-8B62-F088C72468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801"/>
          <a:stretch/>
        </p:blipFill>
        <p:spPr bwMode="auto">
          <a:xfrm>
            <a:off x="5388222" y="5564001"/>
            <a:ext cx="2636729" cy="12589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alaxy Europe | New and updated CNV and Variant Calling tools">
            <a:extLst>
              <a:ext uri="{FF2B5EF4-FFF2-40B4-BE49-F238E27FC236}">
                <a16:creationId xmlns:a16="http://schemas.microsoft.com/office/drawing/2014/main" id="{BBC09CD1-F0BB-2F4B-9AEF-55AEF9761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4142" y="5669210"/>
            <a:ext cx="1048507" cy="104850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3EE87D84-23BF-604B-BB38-463158F2A285}"/>
              </a:ext>
            </a:extLst>
          </p:cNvPr>
          <p:cNvGrpSpPr/>
          <p:nvPr/>
        </p:nvGrpSpPr>
        <p:grpSpPr>
          <a:xfrm>
            <a:off x="8210581" y="6008801"/>
            <a:ext cx="408708" cy="369332"/>
            <a:chOff x="8644270" y="5943600"/>
            <a:chExt cx="408708" cy="369332"/>
          </a:xfrm>
        </p:grpSpPr>
        <p:sp>
          <p:nvSpPr>
            <p:cNvPr id="17" name="文本框 16">
              <a:extLst>
                <a:ext uri="{FF2B5EF4-FFF2-40B4-BE49-F238E27FC236}">
                  <a16:creationId xmlns:a16="http://schemas.microsoft.com/office/drawing/2014/main" id="{6F9742AC-B686-E44C-BDFC-1C976FD070FC}"/>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18" name="文本框 17">
              <a:extLst>
                <a:ext uri="{FF2B5EF4-FFF2-40B4-BE49-F238E27FC236}">
                  <a16:creationId xmlns:a16="http://schemas.microsoft.com/office/drawing/2014/main" id="{B1A1A690-6D40-D443-9FA0-1AB9156D3B51}"/>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grpSp>
        <p:nvGrpSpPr>
          <p:cNvPr id="19" name="组合 18">
            <a:extLst>
              <a:ext uri="{FF2B5EF4-FFF2-40B4-BE49-F238E27FC236}">
                <a16:creationId xmlns:a16="http://schemas.microsoft.com/office/drawing/2014/main" id="{71078119-341E-2544-9B31-7359FDF556A0}"/>
              </a:ext>
            </a:extLst>
          </p:cNvPr>
          <p:cNvGrpSpPr/>
          <p:nvPr/>
        </p:nvGrpSpPr>
        <p:grpSpPr>
          <a:xfrm>
            <a:off x="10306808" y="6008801"/>
            <a:ext cx="408708" cy="369332"/>
            <a:chOff x="8644270" y="5943600"/>
            <a:chExt cx="408708" cy="369332"/>
          </a:xfrm>
        </p:grpSpPr>
        <p:sp>
          <p:nvSpPr>
            <p:cNvPr id="20" name="文本框 19">
              <a:extLst>
                <a:ext uri="{FF2B5EF4-FFF2-40B4-BE49-F238E27FC236}">
                  <a16:creationId xmlns:a16="http://schemas.microsoft.com/office/drawing/2014/main" id="{0998D1C9-0C20-7042-94C6-2B9854D6F3EF}"/>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21" name="文本框 20">
              <a:extLst>
                <a:ext uri="{FF2B5EF4-FFF2-40B4-BE49-F238E27FC236}">
                  <a16:creationId xmlns:a16="http://schemas.microsoft.com/office/drawing/2014/main" id="{88E2D3A5-2732-5348-8F96-0EDEF92B5733}"/>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spTree>
    <p:extLst>
      <p:ext uri="{BB962C8B-B14F-4D97-AF65-F5344CB8AC3E}">
        <p14:creationId xmlns:p14="http://schemas.microsoft.com/office/powerpoint/2010/main" val="369354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Q</a:t>
            </a:r>
            <a:r>
              <a:rPr lang="en-US" altLang="zh-CN" dirty="0">
                <a:solidFill>
                  <a:schemeClr val="bg1"/>
                </a:solidFill>
              </a:rPr>
              <a:t>&amp;</a:t>
            </a:r>
            <a:r>
              <a:rPr lang="en-US" dirty="0">
                <a:solidFill>
                  <a:schemeClr val="bg1"/>
                </a:solidFill>
              </a:rPr>
              <a:t>A</a:t>
            </a:r>
            <a:endParaRPr lang="en-CN" dirty="0">
              <a:solidFill>
                <a:schemeClr val="bg1"/>
              </a:solidFill>
            </a:endParaRPr>
          </a:p>
        </p:txBody>
      </p:sp>
      <p:sp>
        <p:nvSpPr>
          <p:cNvPr id="7" name="内容占位符 6">
            <a:extLst>
              <a:ext uri="{FF2B5EF4-FFF2-40B4-BE49-F238E27FC236}">
                <a16:creationId xmlns:a16="http://schemas.microsoft.com/office/drawing/2014/main" id="{F677E839-34F0-3940-B2F8-AA5DC292C4C4}"/>
              </a:ext>
            </a:extLst>
          </p:cNvPr>
          <p:cNvSpPr>
            <a:spLocks noGrp="1"/>
          </p:cNvSpPr>
          <p:nvPr>
            <p:ph idx="1"/>
          </p:nvPr>
        </p:nvSpPr>
        <p:spPr/>
        <p:txBody>
          <a:bodyPr/>
          <a:lstStyle/>
          <a:p>
            <a:pPr marL="0" indent="0">
              <a:buNone/>
            </a:pPr>
            <a:r>
              <a:rPr lang="en-US" altLang="zh-CN" dirty="0"/>
              <a:t>CHM or PHM?</a:t>
            </a:r>
          </a:p>
          <a:p>
            <a:pPr marL="0" indent="0">
              <a:buNone/>
            </a:pPr>
            <a:r>
              <a:rPr lang="en-US" altLang="zh-CN" dirty="0"/>
              <a:t>STR and </a:t>
            </a:r>
            <a:r>
              <a:rPr lang="en-US" altLang="zh-CN" dirty="0" err="1"/>
              <a:t>chr</a:t>
            </a:r>
            <a:endParaRPr lang="zh-CN" altLang="en-US" dirty="0"/>
          </a:p>
        </p:txBody>
      </p:sp>
      <p:pic>
        <p:nvPicPr>
          <p:cNvPr id="3" name="图片 2">
            <a:extLst>
              <a:ext uri="{FF2B5EF4-FFF2-40B4-BE49-F238E27FC236}">
                <a16:creationId xmlns:a16="http://schemas.microsoft.com/office/drawing/2014/main" id="{23C33309-F497-184C-A313-F41FEF40763D}"/>
              </a:ext>
            </a:extLst>
          </p:cNvPr>
          <p:cNvPicPr>
            <a:picLocks noChangeAspect="1"/>
          </p:cNvPicPr>
          <p:nvPr/>
        </p:nvPicPr>
        <p:blipFill>
          <a:blip r:embed="rId4"/>
          <a:stretch>
            <a:fillRect/>
          </a:stretch>
        </p:blipFill>
        <p:spPr>
          <a:xfrm>
            <a:off x="644236" y="2891083"/>
            <a:ext cx="10160000" cy="3775933"/>
          </a:xfrm>
          <a:prstGeom prst="rect">
            <a:avLst/>
          </a:prstGeom>
        </p:spPr>
      </p:pic>
    </p:spTree>
    <p:extLst>
      <p:ext uri="{BB962C8B-B14F-4D97-AF65-F5344CB8AC3E}">
        <p14:creationId xmlns:p14="http://schemas.microsoft.com/office/powerpoint/2010/main" val="54381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CN">
                <a:solidFill>
                  <a:schemeClr val="bg1"/>
                </a:solidFill>
              </a:rPr>
              <a:t>Background</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Subtype:</a:t>
            </a:r>
          </a:p>
          <a:p>
            <a:pPr marL="0" indent="0">
              <a:buNone/>
            </a:pPr>
            <a:r>
              <a:rPr lang="en-US" dirty="0"/>
              <a:t>Complete hydatidiform mole (CHM):   Partial hydatidiform mole (PHM):</a:t>
            </a:r>
          </a:p>
          <a:p>
            <a:pPr marL="0" indent="0">
              <a:buNone/>
            </a:pPr>
            <a:r>
              <a:rPr lang="en-US" altLang="zh-CN" dirty="0"/>
              <a:t>		No fetus 	      			Partially formed fetus </a:t>
            </a:r>
          </a:p>
          <a:p>
            <a:pPr marL="0" indent="0">
              <a:buNone/>
            </a:pPr>
            <a:r>
              <a:rPr lang="en-US" altLang="zh-CN" dirty="0"/>
              <a:t>				</a:t>
            </a:r>
          </a:p>
        </p:txBody>
      </p:sp>
      <p:cxnSp>
        <p:nvCxnSpPr>
          <p:cNvPr id="6" name="直线连接符 5">
            <a:extLst>
              <a:ext uri="{FF2B5EF4-FFF2-40B4-BE49-F238E27FC236}">
                <a16:creationId xmlns:a16="http://schemas.microsoft.com/office/drawing/2014/main" id="{877A0C08-477E-174C-BF3A-6ACD433AA92C}"/>
              </a:ext>
            </a:extLst>
          </p:cNvPr>
          <p:cNvCxnSpPr>
            <a:cxnSpLocks/>
          </p:cNvCxnSpPr>
          <p:nvPr/>
        </p:nvCxnSpPr>
        <p:spPr>
          <a:xfrm>
            <a:off x="6096000" y="2320290"/>
            <a:ext cx="0" cy="101727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26" name="直线连接符 25">
            <a:extLst>
              <a:ext uri="{FF2B5EF4-FFF2-40B4-BE49-F238E27FC236}">
                <a16:creationId xmlns:a16="http://schemas.microsoft.com/office/drawing/2014/main" id="{B29D8D22-7696-5F40-8B05-3C04E9B3292B}"/>
              </a:ext>
            </a:extLst>
          </p:cNvPr>
          <p:cNvCxnSpPr>
            <a:cxnSpLocks/>
          </p:cNvCxnSpPr>
          <p:nvPr/>
        </p:nvCxnSpPr>
        <p:spPr>
          <a:xfrm>
            <a:off x="531347" y="333756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678C7E4B-0B4F-2D40-AED5-2009B869C7F4}"/>
              </a:ext>
            </a:extLst>
          </p:cNvPr>
          <p:cNvCxnSpPr>
            <a:cxnSpLocks/>
          </p:cNvCxnSpPr>
          <p:nvPr/>
        </p:nvCxnSpPr>
        <p:spPr>
          <a:xfrm flipH="1">
            <a:off x="531345" y="2320290"/>
            <a:ext cx="1" cy="101727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55AE3D8A-0D8B-C04F-A8EB-7B3C75C18927}"/>
              </a:ext>
            </a:extLst>
          </p:cNvPr>
          <p:cNvCxnSpPr>
            <a:cxnSpLocks/>
          </p:cNvCxnSpPr>
          <p:nvPr/>
        </p:nvCxnSpPr>
        <p:spPr>
          <a:xfrm>
            <a:off x="11257483" y="2320290"/>
            <a:ext cx="15239" cy="101727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8" name="直线连接符 37">
            <a:extLst>
              <a:ext uri="{FF2B5EF4-FFF2-40B4-BE49-F238E27FC236}">
                <a16:creationId xmlns:a16="http://schemas.microsoft.com/office/drawing/2014/main" id="{73239041-3DB7-6741-AB61-7379D578EC5D}"/>
              </a:ext>
            </a:extLst>
          </p:cNvPr>
          <p:cNvCxnSpPr>
            <a:cxnSpLocks/>
          </p:cNvCxnSpPr>
          <p:nvPr/>
        </p:nvCxnSpPr>
        <p:spPr>
          <a:xfrm>
            <a:off x="531345" y="232029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1" name="直线连接符 40">
            <a:extLst>
              <a:ext uri="{FF2B5EF4-FFF2-40B4-BE49-F238E27FC236}">
                <a16:creationId xmlns:a16="http://schemas.microsoft.com/office/drawing/2014/main" id="{1C607DF9-8455-6442-BC95-B9B2BF281DEF}"/>
              </a:ext>
            </a:extLst>
          </p:cNvPr>
          <p:cNvCxnSpPr>
            <a:cxnSpLocks/>
          </p:cNvCxnSpPr>
          <p:nvPr/>
        </p:nvCxnSpPr>
        <p:spPr>
          <a:xfrm>
            <a:off x="531345" y="284988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pic>
        <p:nvPicPr>
          <p:cNvPr id="27" name="Picture 10" descr="Gestational Trophoblastic Disorders Flashcards | Quizlet">
            <a:extLst>
              <a:ext uri="{FF2B5EF4-FFF2-40B4-BE49-F238E27FC236}">
                <a16:creationId xmlns:a16="http://schemas.microsoft.com/office/drawing/2014/main" id="{1B0A1F6E-C9E3-E84A-8B3D-F6A9607A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721" y="3533448"/>
            <a:ext cx="5188557" cy="267729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7FB8D82-C93E-2B4B-B5CB-4EC13FCB147F}"/>
              </a:ext>
            </a:extLst>
          </p:cNvPr>
          <p:cNvSpPr txBox="1"/>
          <p:nvPr/>
        </p:nvSpPr>
        <p:spPr>
          <a:xfrm>
            <a:off x="8153401" y="6592927"/>
            <a:ext cx="7430386" cy="276999"/>
          </a:xfrm>
          <a:prstGeom prst="rect">
            <a:avLst/>
          </a:prstGeom>
          <a:noFill/>
        </p:spPr>
        <p:txBody>
          <a:bodyPr wrap="square" rtlCol="0">
            <a:spAutoFit/>
          </a:bodyPr>
          <a:lstStyle/>
          <a:p>
            <a:r>
              <a:rPr kumimoji="1" lang="en" altLang="zh-CN" sz="1200" dirty="0"/>
              <a:t>https://</a:t>
            </a:r>
            <a:r>
              <a:rPr kumimoji="1" lang="en" altLang="zh-CN" sz="1200" dirty="0" err="1"/>
              <a:t>radiologykey.com</a:t>
            </a:r>
            <a:r>
              <a:rPr kumimoji="1" lang="en" altLang="zh-CN" sz="1200" dirty="0"/>
              <a:t>/gestational-trophoblastic-neoplasia/</a:t>
            </a:r>
            <a:endParaRPr kumimoji="1" lang="zh-CN" altLang="en-US" sz="1200" dirty="0"/>
          </a:p>
        </p:txBody>
      </p:sp>
    </p:spTree>
    <p:extLst>
      <p:ext uri="{BB962C8B-B14F-4D97-AF65-F5344CB8AC3E}">
        <p14:creationId xmlns:p14="http://schemas.microsoft.com/office/powerpoint/2010/main" val="56818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CN">
                <a:solidFill>
                  <a:schemeClr val="bg1"/>
                </a:solidFill>
              </a:rPr>
              <a:t>Background</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Subtype:</a:t>
            </a:r>
          </a:p>
          <a:p>
            <a:pPr marL="0" indent="0">
              <a:buNone/>
            </a:pPr>
            <a:r>
              <a:rPr lang="en-US" dirty="0"/>
              <a:t>Complete molar pregnancy (CHM):   	   Partial molar pregnancy (PHM):</a:t>
            </a:r>
          </a:p>
          <a:p>
            <a:pPr marL="0" indent="0">
              <a:buNone/>
            </a:pPr>
            <a:r>
              <a:rPr lang="en-US" altLang="zh-CN" dirty="0"/>
              <a:t>		No fetus 	      			Partially formed fetus </a:t>
            </a:r>
          </a:p>
          <a:p>
            <a:pPr marL="0" indent="0">
              <a:buNone/>
            </a:pPr>
            <a:r>
              <a:rPr lang="en-US" altLang="zh-CN" dirty="0"/>
              <a:t>		Diploid (46,XX/XY) 			Triploid (69,XXY)</a:t>
            </a:r>
          </a:p>
        </p:txBody>
      </p:sp>
      <p:cxnSp>
        <p:nvCxnSpPr>
          <p:cNvPr id="6" name="直线连接符 5">
            <a:extLst>
              <a:ext uri="{FF2B5EF4-FFF2-40B4-BE49-F238E27FC236}">
                <a16:creationId xmlns:a16="http://schemas.microsoft.com/office/drawing/2014/main" id="{877A0C08-477E-174C-BF3A-6ACD433AA92C}"/>
              </a:ext>
            </a:extLst>
          </p:cNvPr>
          <p:cNvCxnSpPr>
            <a:cxnSpLocks/>
          </p:cNvCxnSpPr>
          <p:nvPr/>
        </p:nvCxnSpPr>
        <p:spPr>
          <a:xfrm>
            <a:off x="6096000" y="2320290"/>
            <a:ext cx="0" cy="158115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pic>
        <p:nvPicPr>
          <p:cNvPr id="13" name="图片 12" descr="图表, 气泡图&#10;&#10;描述已自动生成">
            <a:extLst>
              <a:ext uri="{FF2B5EF4-FFF2-40B4-BE49-F238E27FC236}">
                <a16:creationId xmlns:a16="http://schemas.microsoft.com/office/drawing/2014/main" id="{E191F3E4-E88C-DF41-B0F7-FE836192B02A}"/>
              </a:ext>
            </a:extLst>
          </p:cNvPr>
          <p:cNvPicPr>
            <a:picLocks noChangeAspect="1"/>
          </p:cNvPicPr>
          <p:nvPr/>
        </p:nvPicPr>
        <p:blipFill>
          <a:blip r:embed="rId4"/>
          <a:stretch>
            <a:fillRect/>
          </a:stretch>
        </p:blipFill>
        <p:spPr>
          <a:xfrm>
            <a:off x="802281" y="4238606"/>
            <a:ext cx="2045647" cy="1645202"/>
          </a:xfrm>
          <a:prstGeom prst="rect">
            <a:avLst/>
          </a:prstGeom>
        </p:spPr>
      </p:pic>
      <p:pic>
        <p:nvPicPr>
          <p:cNvPr id="15" name="图片 14" descr="图示&#10;&#10;描述已自动生成">
            <a:extLst>
              <a:ext uri="{FF2B5EF4-FFF2-40B4-BE49-F238E27FC236}">
                <a16:creationId xmlns:a16="http://schemas.microsoft.com/office/drawing/2014/main" id="{A6A975F9-4E74-5442-9542-803C1DAC97FC}"/>
              </a:ext>
            </a:extLst>
          </p:cNvPr>
          <p:cNvPicPr>
            <a:picLocks noChangeAspect="1"/>
          </p:cNvPicPr>
          <p:nvPr/>
        </p:nvPicPr>
        <p:blipFill>
          <a:blip r:embed="rId5"/>
          <a:stretch>
            <a:fillRect/>
          </a:stretch>
        </p:blipFill>
        <p:spPr>
          <a:xfrm>
            <a:off x="2847928" y="4544391"/>
            <a:ext cx="2074284" cy="1021845"/>
          </a:xfrm>
          <a:prstGeom prst="rect">
            <a:avLst/>
          </a:prstGeom>
        </p:spPr>
      </p:pic>
      <p:pic>
        <p:nvPicPr>
          <p:cNvPr id="18" name="图片 17">
            <a:extLst>
              <a:ext uri="{FF2B5EF4-FFF2-40B4-BE49-F238E27FC236}">
                <a16:creationId xmlns:a16="http://schemas.microsoft.com/office/drawing/2014/main" id="{E44F7910-406C-C540-A8BC-F2AE7A9AC17C}"/>
              </a:ext>
            </a:extLst>
          </p:cNvPr>
          <p:cNvPicPr>
            <a:picLocks noChangeAspect="1"/>
          </p:cNvPicPr>
          <p:nvPr/>
        </p:nvPicPr>
        <p:blipFill>
          <a:blip r:embed="rId6"/>
          <a:stretch>
            <a:fillRect/>
          </a:stretch>
        </p:blipFill>
        <p:spPr>
          <a:xfrm>
            <a:off x="6465849" y="4233817"/>
            <a:ext cx="1923972" cy="1645202"/>
          </a:xfrm>
          <a:prstGeom prst="rect">
            <a:avLst/>
          </a:prstGeom>
        </p:spPr>
      </p:pic>
      <p:pic>
        <p:nvPicPr>
          <p:cNvPr id="20" name="图片 19">
            <a:extLst>
              <a:ext uri="{FF2B5EF4-FFF2-40B4-BE49-F238E27FC236}">
                <a16:creationId xmlns:a16="http://schemas.microsoft.com/office/drawing/2014/main" id="{36591342-07BA-8B46-92FE-ED30B5EE8E58}"/>
              </a:ext>
            </a:extLst>
          </p:cNvPr>
          <p:cNvPicPr>
            <a:picLocks noChangeAspect="1"/>
          </p:cNvPicPr>
          <p:nvPr/>
        </p:nvPicPr>
        <p:blipFill>
          <a:blip r:embed="rId7"/>
          <a:stretch>
            <a:fillRect/>
          </a:stretch>
        </p:blipFill>
        <p:spPr>
          <a:xfrm>
            <a:off x="8389821" y="4483056"/>
            <a:ext cx="2074284" cy="1084285"/>
          </a:xfrm>
          <a:prstGeom prst="rect">
            <a:avLst/>
          </a:prstGeom>
        </p:spPr>
      </p:pic>
      <p:pic>
        <p:nvPicPr>
          <p:cNvPr id="22" name="图片 21" descr="背景图案&#10;&#10;低可信度描述已自动生成">
            <a:extLst>
              <a:ext uri="{FF2B5EF4-FFF2-40B4-BE49-F238E27FC236}">
                <a16:creationId xmlns:a16="http://schemas.microsoft.com/office/drawing/2014/main" id="{3A0E3151-424B-C84B-931E-05AC559F74FB}"/>
              </a:ext>
            </a:extLst>
          </p:cNvPr>
          <p:cNvPicPr>
            <a:picLocks noChangeAspect="1"/>
          </p:cNvPicPr>
          <p:nvPr/>
        </p:nvPicPr>
        <p:blipFill>
          <a:blip r:embed="rId8"/>
          <a:stretch>
            <a:fillRect/>
          </a:stretch>
        </p:blipFill>
        <p:spPr>
          <a:xfrm>
            <a:off x="2847928" y="4643275"/>
            <a:ext cx="1047749" cy="277609"/>
          </a:xfrm>
          <a:prstGeom prst="rect">
            <a:avLst/>
          </a:prstGeom>
        </p:spPr>
      </p:pic>
      <p:pic>
        <p:nvPicPr>
          <p:cNvPr id="23" name="图片 22" descr="背景图案&#10;&#10;低可信度描述已自动生成">
            <a:extLst>
              <a:ext uri="{FF2B5EF4-FFF2-40B4-BE49-F238E27FC236}">
                <a16:creationId xmlns:a16="http://schemas.microsoft.com/office/drawing/2014/main" id="{1F1BD6ED-F174-234A-BCC0-5F4E58215D0E}"/>
              </a:ext>
            </a:extLst>
          </p:cNvPr>
          <p:cNvPicPr>
            <a:picLocks noChangeAspect="1"/>
          </p:cNvPicPr>
          <p:nvPr/>
        </p:nvPicPr>
        <p:blipFill>
          <a:blip r:embed="rId8"/>
          <a:stretch>
            <a:fillRect/>
          </a:stretch>
        </p:blipFill>
        <p:spPr>
          <a:xfrm>
            <a:off x="8411657" y="4644380"/>
            <a:ext cx="1047749" cy="277609"/>
          </a:xfrm>
          <a:prstGeom prst="rect">
            <a:avLst/>
          </a:prstGeom>
        </p:spPr>
      </p:pic>
      <p:sp>
        <p:nvSpPr>
          <p:cNvPr id="24" name="文本框 23">
            <a:extLst>
              <a:ext uri="{FF2B5EF4-FFF2-40B4-BE49-F238E27FC236}">
                <a16:creationId xmlns:a16="http://schemas.microsoft.com/office/drawing/2014/main" id="{7C6B0CF5-4478-7E46-8CC0-387804248300}"/>
              </a:ext>
            </a:extLst>
          </p:cNvPr>
          <p:cNvSpPr txBox="1"/>
          <p:nvPr/>
        </p:nvSpPr>
        <p:spPr>
          <a:xfrm>
            <a:off x="1032164" y="5959680"/>
            <a:ext cx="2157450" cy="369332"/>
          </a:xfrm>
          <a:prstGeom prst="rect">
            <a:avLst/>
          </a:prstGeom>
          <a:noFill/>
        </p:spPr>
        <p:txBody>
          <a:bodyPr wrap="none" rtlCol="0">
            <a:spAutoFit/>
          </a:bodyPr>
          <a:lstStyle/>
          <a:p>
            <a:r>
              <a:rPr kumimoji="1" lang="en-US" altLang="zh-CN" dirty="0"/>
              <a:t>2 sperm + empty egg</a:t>
            </a:r>
            <a:endParaRPr kumimoji="1" lang="zh-CN" altLang="en-US" dirty="0"/>
          </a:p>
        </p:txBody>
      </p:sp>
      <p:sp>
        <p:nvSpPr>
          <p:cNvPr id="25" name="文本框 24">
            <a:extLst>
              <a:ext uri="{FF2B5EF4-FFF2-40B4-BE49-F238E27FC236}">
                <a16:creationId xmlns:a16="http://schemas.microsoft.com/office/drawing/2014/main" id="{F6B256C2-A281-F04B-8AB2-BBCB0C324455}"/>
              </a:ext>
            </a:extLst>
          </p:cNvPr>
          <p:cNvSpPr txBox="1"/>
          <p:nvPr/>
        </p:nvSpPr>
        <p:spPr>
          <a:xfrm>
            <a:off x="6738891" y="5959680"/>
            <a:ext cx="1672766" cy="369332"/>
          </a:xfrm>
          <a:prstGeom prst="rect">
            <a:avLst/>
          </a:prstGeom>
          <a:noFill/>
        </p:spPr>
        <p:txBody>
          <a:bodyPr wrap="none" rtlCol="0">
            <a:spAutoFit/>
          </a:bodyPr>
          <a:lstStyle/>
          <a:p>
            <a:r>
              <a:rPr kumimoji="1" lang="en-US" altLang="zh-CN" dirty="0"/>
              <a:t>2 sperm + 1 egg</a:t>
            </a:r>
            <a:endParaRPr kumimoji="1" lang="zh-CN" altLang="en-US" dirty="0"/>
          </a:p>
        </p:txBody>
      </p:sp>
      <p:cxnSp>
        <p:nvCxnSpPr>
          <p:cNvPr id="26" name="直线连接符 25">
            <a:extLst>
              <a:ext uri="{FF2B5EF4-FFF2-40B4-BE49-F238E27FC236}">
                <a16:creationId xmlns:a16="http://schemas.microsoft.com/office/drawing/2014/main" id="{B29D8D22-7696-5F40-8B05-3C04E9B3292B}"/>
              </a:ext>
            </a:extLst>
          </p:cNvPr>
          <p:cNvCxnSpPr>
            <a:cxnSpLocks/>
          </p:cNvCxnSpPr>
          <p:nvPr/>
        </p:nvCxnSpPr>
        <p:spPr>
          <a:xfrm>
            <a:off x="531347" y="333756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2" name="直线连接符 31">
            <a:extLst>
              <a:ext uri="{FF2B5EF4-FFF2-40B4-BE49-F238E27FC236}">
                <a16:creationId xmlns:a16="http://schemas.microsoft.com/office/drawing/2014/main" id="{753F59F5-A119-F54A-BD35-47B877A413A1}"/>
              </a:ext>
            </a:extLst>
          </p:cNvPr>
          <p:cNvCxnSpPr>
            <a:cxnSpLocks/>
          </p:cNvCxnSpPr>
          <p:nvPr/>
        </p:nvCxnSpPr>
        <p:spPr>
          <a:xfrm>
            <a:off x="531346" y="390144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678C7E4B-0B4F-2D40-AED5-2009B869C7F4}"/>
              </a:ext>
            </a:extLst>
          </p:cNvPr>
          <p:cNvCxnSpPr>
            <a:cxnSpLocks/>
          </p:cNvCxnSpPr>
          <p:nvPr/>
        </p:nvCxnSpPr>
        <p:spPr>
          <a:xfrm>
            <a:off x="531346" y="2320290"/>
            <a:ext cx="0" cy="1581149"/>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55AE3D8A-0D8B-C04F-A8EB-7B3C75C18927}"/>
              </a:ext>
            </a:extLst>
          </p:cNvPr>
          <p:cNvCxnSpPr>
            <a:cxnSpLocks/>
          </p:cNvCxnSpPr>
          <p:nvPr/>
        </p:nvCxnSpPr>
        <p:spPr>
          <a:xfrm>
            <a:off x="11257483" y="2320290"/>
            <a:ext cx="0" cy="158115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38" name="直线连接符 37">
            <a:extLst>
              <a:ext uri="{FF2B5EF4-FFF2-40B4-BE49-F238E27FC236}">
                <a16:creationId xmlns:a16="http://schemas.microsoft.com/office/drawing/2014/main" id="{73239041-3DB7-6741-AB61-7379D578EC5D}"/>
              </a:ext>
            </a:extLst>
          </p:cNvPr>
          <p:cNvCxnSpPr>
            <a:cxnSpLocks/>
          </p:cNvCxnSpPr>
          <p:nvPr/>
        </p:nvCxnSpPr>
        <p:spPr>
          <a:xfrm>
            <a:off x="531345" y="232029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cxnSp>
        <p:nvCxnSpPr>
          <p:cNvPr id="41" name="直线连接符 40">
            <a:extLst>
              <a:ext uri="{FF2B5EF4-FFF2-40B4-BE49-F238E27FC236}">
                <a16:creationId xmlns:a16="http://schemas.microsoft.com/office/drawing/2014/main" id="{1C607DF9-8455-6442-BC95-B9B2BF281DEF}"/>
              </a:ext>
            </a:extLst>
          </p:cNvPr>
          <p:cNvCxnSpPr>
            <a:cxnSpLocks/>
          </p:cNvCxnSpPr>
          <p:nvPr/>
        </p:nvCxnSpPr>
        <p:spPr>
          <a:xfrm>
            <a:off x="531345" y="2849880"/>
            <a:ext cx="10741377" cy="0"/>
          </a:xfrm>
          <a:prstGeom prst="line">
            <a:avLst/>
          </a:prstGeom>
          <a:ln>
            <a:solidFill>
              <a:srgbClr val="E1E2E2"/>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AFC05D75-7ABB-2842-AF7B-08B4F16D9B44}"/>
              </a:ext>
            </a:extLst>
          </p:cNvPr>
          <p:cNvSpPr txBox="1"/>
          <p:nvPr/>
        </p:nvSpPr>
        <p:spPr>
          <a:xfrm>
            <a:off x="9061208" y="6591960"/>
            <a:ext cx="3169778" cy="276999"/>
          </a:xfrm>
          <a:prstGeom prst="rect">
            <a:avLst/>
          </a:prstGeom>
          <a:noFill/>
        </p:spPr>
        <p:txBody>
          <a:bodyPr wrap="none" rtlCol="0">
            <a:spAutoFit/>
          </a:bodyPr>
          <a:lstStyle/>
          <a:p>
            <a:r>
              <a:rPr kumimoji="1" lang="en" altLang="zh-CN" sz="1200" dirty="0"/>
              <a:t>https://</a:t>
            </a:r>
            <a:r>
              <a:rPr kumimoji="1" lang="en" altLang="zh-CN" sz="1200" dirty="0" err="1"/>
              <a:t>en.wikipedia.org</a:t>
            </a:r>
            <a:r>
              <a:rPr kumimoji="1" lang="en" altLang="zh-CN" sz="1200" dirty="0"/>
              <a:t>/wiki/</a:t>
            </a:r>
            <a:r>
              <a:rPr kumimoji="1" lang="en" altLang="zh-CN" sz="1200" dirty="0" err="1"/>
              <a:t>Molar_pregnancy</a:t>
            </a:r>
            <a:endParaRPr kumimoji="1" lang="zh-CN" altLang="en-US" sz="1200" dirty="0"/>
          </a:p>
        </p:txBody>
      </p:sp>
    </p:spTree>
    <p:extLst>
      <p:ext uri="{BB962C8B-B14F-4D97-AF65-F5344CB8AC3E}">
        <p14:creationId xmlns:p14="http://schemas.microsoft.com/office/powerpoint/2010/main" val="38953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CN">
                <a:solidFill>
                  <a:schemeClr val="bg1"/>
                </a:solidFill>
              </a:rPr>
              <a:t>Background</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dirty="0"/>
              <a:t>HM clinical symptoms:</a:t>
            </a:r>
          </a:p>
          <a:p>
            <a:pPr marL="0" indent="0">
              <a:buNone/>
            </a:pPr>
            <a:endParaRPr lang="en-US" dirty="0"/>
          </a:p>
          <a:p>
            <a:pPr marL="0" indent="0">
              <a:buNone/>
            </a:pPr>
            <a:r>
              <a:rPr lang="en-US" dirty="0"/>
              <a:t>Vaginal bleeding</a:t>
            </a:r>
          </a:p>
          <a:p>
            <a:pPr marL="0" indent="0">
              <a:buNone/>
            </a:pPr>
            <a:r>
              <a:rPr lang="en-US" dirty="0"/>
              <a:t>Larger uterus and/or ovaries</a:t>
            </a:r>
          </a:p>
          <a:p>
            <a:pPr marL="0" indent="0">
              <a:buNone/>
            </a:pPr>
            <a:r>
              <a:rPr lang="en-US" dirty="0"/>
              <a:t>More vomiting</a:t>
            </a:r>
          </a:p>
          <a:p>
            <a:pPr marL="0" indent="0">
              <a:buNone/>
            </a:pPr>
            <a:r>
              <a:rPr lang="en-US" dirty="0"/>
              <a:t>High blood pressure</a:t>
            </a:r>
          </a:p>
          <a:p>
            <a:pPr marL="0" indent="0">
              <a:buNone/>
            </a:pPr>
            <a:r>
              <a:rPr lang="en-US" dirty="0">
                <a:solidFill>
                  <a:srgbClr val="FF0000"/>
                </a:solidFill>
              </a:rPr>
              <a:t>High human chorionic gonadotropin (hCG)</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9145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CN">
                <a:solidFill>
                  <a:schemeClr val="bg1"/>
                </a:solidFill>
              </a:rPr>
              <a:t>Background</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buNone/>
            </a:pPr>
            <a:r>
              <a:rPr lang="en-US" altLang="zh-CN" dirty="0"/>
              <a:t>HM clinical diagnosis:</a:t>
            </a:r>
          </a:p>
          <a:p>
            <a:pPr marL="0" indent="0">
              <a:buNone/>
            </a:pPr>
            <a:endParaRPr lang="en-US" altLang="zh-CN" dirty="0"/>
          </a:p>
          <a:p>
            <a:pPr marL="0" indent="0">
              <a:buNone/>
            </a:pPr>
            <a:r>
              <a:rPr lang="en-US" altLang="zh-CN" dirty="0"/>
              <a:t>Ultrasound</a:t>
            </a:r>
          </a:p>
          <a:p>
            <a:pPr marL="0" indent="0">
              <a:buNone/>
            </a:pPr>
            <a:endParaRPr lang="en-US" altLang="zh-CN" dirty="0"/>
          </a:p>
          <a:p>
            <a:pPr marL="0" indent="0">
              <a:buNone/>
            </a:pPr>
            <a:r>
              <a:rPr lang="en-US" dirty="0"/>
              <a:t>High human chorionic gonadotropin (hCG)</a:t>
            </a:r>
          </a:p>
          <a:p>
            <a:pPr marL="0" indent="0">
              <a:buNone/>
            </a:pPr>
            <a:endParaRPr lang="en-US" dirty="0"/>
          </a:p>
          <a:p>
            <a:pPr marL="0" indent="0">
              <a:buNone/>
            </a:pPr>
            <a:r>
              <a:rPr lang="en-US" dirty="0"/>
              <a:t>Histopathological examination</a:t>
            </a:r>
          </a:p>
          <a:p>
            <a:pPr marL="0" indent="0">
              <a:buNone/>
            </a:pPr>
            <a:endParaRPr lang="en-US" dirty="0"/>
          </a:p>
          <a:p>
            <a:pPr marL="0" indent="0">
              <a:buNone/>
            </a:pPr>
            <a:endParaRPr lang="en-US" dirty="0"/>
          </a:p>
          <a:p>
            <a:pPr marL="0" indent="0">
              <a:buNone/>
            </a:pPr>
            <a:endParaRPr lang="en-US" dirty="0"/>
          </a:p>
        </p:txBody>
      </p:sp>
      <p:sp>
        <p:nvSpPr>
          <p:cNvPr id="16" name="文本框 15">
            <a:extLst>
              <a:ext uri="{FF2B5EF4-FFF2-40B4-BE49-F238E27FC236}">
                <a16:creationId xmlns:a16="http://schemas.microsoft.com/office/drawing/2014/main" id="{52EA3ACB-F8DE-C34A-90E4-9A84253C5E86}"/>
              </a:ext>
            </a:extLst>
          </p:cNvPr>
          <p:cNvSpPr txBox="1"/>
          <p:nvPr/>
        </p:nvSpPr>
        <p:spPr>
          <a:xfrm>
            <a:off x="11024492" y="472621"/>
            <a:ext cx="588623" cy="369332"/>
          </a:xfrm>
          <a:prstGeom prst="rect">
            <a:avLst/>
          </a:prstGeom>
          <a:noFill/>
        </p:spPr>
        <p:txBody>
          <a:bodyPr wrap="none" rtlCol="0">
            <a:spAutoFit/>
          </a:bodyPr>
          <a:lstStyle/>
          <a:p>
            <a:r>
              <a:rPr kumimoji="1" lang="en-US" altLang="zh-CN" dirty="0"/>
              <a:t>CNV</a:t>
            </a:r>
            <a:endParaRPr kumimoji="1" lang="zh-CN" altLang="en-US" dirty="0"/>
          </a:p>
        </p:txBody>
      </p:sp>
      <p:pic>
        <p:nvPicPr>
          <p:cNvPr id="8196" name="Picture 4">
            <a:extLst>
              <a:ext uri="{FF2B5EF4-FFF2-40B4-BE49-F238E27FC236}">
                <a16:creationId xmlns:a16="http://schemas.microsoft.com/office/drawing/2014/main" id="{9B3CE963-C648-F543-915A-2362EEE99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396" y="1780196"/>
            <a:ext cx="2250244" cy="189088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regnancy Blood Test: Types, Purpose, and Importance">
            <a:extLst>
              <a:ext uri="{FF2B5EF4-FFF2-40B4-BE49-F238E27FC236}">
                <a16:creationId xmlns:a16="http://schemas.microsoft.com/office/drawing/2014/main" id="{843D8F41-0BC0-7149-B3D6-1D222E6EC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327" y="3368590"/>
            <a:ext cx="2403134" cy="180266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lar pregnancy - Wikipedia">
            <a:extLst>
              <a:ext uri="{FF2B5EF4-FFF2-40B4-BE49-F238E27FC236}">
                <a16:creationId xmlns:a16="http://schemas.microsoft.com/office/drawing/2014/main" id="{0D8B061D-3142-C645-89C0-88BD2A8455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348" y="4785727"/>
            <a:ext cx="2524756" cy="190078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B40E8A8E-E494-5B4C-BF60-D484B387257C}"/>
              </a:ext>
            </a:extLst>
          </p:cNvPr>
          <p:cNvSpPr txBox="1"/>
          <p:nvPr/>
        </p:nvSpPr>
        <p:spPr>
          <a:xfrm>
            <a:off x="0" y="6581001"/>
            <a:ext cx="7048500" cy="276999"/>
          </a:xfrm>
          <a:prstGeom prst="rect">
            <a:avLst/>
          </a:prstGeom>
          <a:noFill/>
        </p:spPr>
        <p:txBody>
          <a:bodyPr wrap="square">
            <a:spAutoFit/>
          </a:bodyPr>
          <a:lstStyle/>
          <a:p>
            <a:r>
              <a:rPr lang="zh-CN" altLang="en-US" sz="1200" dirty="0"/>
              <a:t>https://radiopaedia.org/cases/complete-hydatidiform-mole?lang=gb</a:t>
            </a:r>
          </a:p>
        </p:txBody>
      </p:sp>
    </p:spTree>
    <p:extLst>
      <p:ext uri="{BB962C8B-B14F-4D97-AF65-F5344CB8AC3E}">
        <p14:creationId xmlns:p14="http://schemas.microsoft.com/office/powerpoint/2010/main" val="28196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 Aim of my project</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fontScale="92500" lnSpcReduction="10000"/>
          </a:bodyPr>
          <a:lstStyle/>
          <a:p>
            <a:pPr marL="0" indent="0">
              <a:buNone/>
            </a:pPr>
            <a:r>
              <a:rPr lang="en-US" altLang="zh-CN" dirty="0"/>
              <a:t>1. HM/CHM/CHMCF </a:t>
            </a:r>
            <a:r>
              <a:rPr lang="en-US" altLang="zh-CN" dirty="0">
                <a:solidFill>
                  <a:srgbClr val="FF0000"/>
                </a:solidFill>
              </a:rPr>
              <a:t>early diagnosis </a:t>
            </a:r>
          </a:p>
          <a:p>
            <a:pPr marL="0" indent="0">
              <a:buNone/>
            </a:pPr>
            <a:endParaRPr lang="en-US" dirty="0"/>
          </a:p>
          <a:p>
            <a:pPr marL="0" indent="0">
              <a:buNone/>
            </a:pPr>
            <a:r>
              <a:rPr lang="en-US" dirty="0"/>
              <a:t>Any </a:t>
            </a:r>
            <a:r>
              <a:rPr lang="en-US" dirty="0">
                <a:solidFill>
                  <a:srgbClr val="FF0000"/>
                </a:solidFill>
              </a:rPr>
              <a:t>Biomarker</a:t>
            </a:r>
            <a:r>
              <a:rPr lang="en-US" sz="6800" b="1" dirty="0"/>
              <a:t>?</a:t>
            </a:r>
            <a:r>
              <a:rPr lang="en-US" dirty="0"/>
              <a:t> </a:t>
            </a:r>
          </a:p>
          <a:p>
            <a:pPr marL="0" indent="0">
              <a:buNone/>
            </a:pPr>
            <a:endParaRPr lang="en-US" dirty="0"/>
          </a:p>
          <a:p>
            <a:pPr marL="0" indent="0">
              <a:buNone/>
            </a:pPr>
            <a:endParaRPr lang="en-US" dirty="0"/>
          </a:p>
          <a:p>
            <a:pPr marL="0" indent="0">
              <a:buNone/>
            </a:pPr>
            <a:r>
              <a:rPr lang="en-US" dirty="0"/>
              <a:t>2. Few previous research regarding structure variants in CHM</a:t>
            </a:r>
          </a:p>
          <a:p>
            <a:pPr marL="0" indent="0">
              <a:buNone/>
            </a:pPr>
            <a:endParaRPr lang="en-US" dirty="0"/>
          </a:p>
          <a:p>
            <a:pPr marL="0" indent="0">
              <a:buNone/>
            </a:pPr>
            <a:r>
              <a:rPr lang="en-US" altLang="zh-CN" dirty="0"/>
              <a:t>Any novel </a:t>
            </a:r>
            <a:r>
              <a:rPr lang="en-US" altLang="zh-CN" b="1" dirty="0">
                <a:solidFill>
                  <a:srgbClr val="FF0000"/>
                </a:solidFill>
              </a:rPr>
              <a:t>CNVs </a:t>
            </a:r>
            <a:r>
              <a:rPr lang="en-US" altLang="zh-CN" dirty="0"/>
              <a:t>involved</a:t>
            </a:r>
            <a:r>
              <a:rPr lang="zh-CN" altLang="en-US" dirty="0"/>
              <a:t> </a:t>
            </a:r>
            <a:r>
              <a:rPr lang="en-US" altLang="zh-CN" dirty="0"/>
              <a:t>in the pathology of CHM</a:t>
            </a:r>
            <a:r>
              <a:rPr lang="en-US" altLang="zh-CN" sz="7500" b="1" dirty="0"/>
              <a:t>?</a:t>
            </a:r>
          </a:p>
          <a:p>
            <a:pPr marL="0" indent="0">
              <a:buNone/>
            </a:pPr>
            <a:endParaRPr lang="en-US" dirty="0"/>
          </a:p>
        </p:txBody>
      </p:sp>
      <p:pic>
        <p:nvPicPr>
          <p:cNvPr id="1026" name="Picture 2" descr="Cry baby icon Images, Stock Photos &amp; Vectors | Shutterstock">
            <a:extLst>
              <a:ext uri="{FF2B5EF4-FFF2-40B4-BE49-F238E27FC236}">
                <a16:creationId xmlns:a16="http://schemas.microsoft.com/office/drawing/2014/main" id="{92229ECD-3F4B-2643-BC20-F4C1D0825E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09" t="17857" r="12122" b="24064"/>
          <a:stretch/>
        </p:blipFill>
        <p:spPr bwMode="auto">
          <a:xfrm>
            <a:off x="5604503" y="1321822"/>
            <a:ext cx="162912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Question Mark Face Vectors, 300+ Images in AI, EPS format">
            <a:extLst>
              <a:ext uri="{FF2B5EF4-FFF2-40B4-BE49-F238E27FC236}">
                <a16:creationId xmlns:a16="http://schemas.microsoft.com/office/drawing/2014/main" id="{82631549-AB9E-8B4D-A748-CD2FB4399E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731" y="2664180"/>
            <a:ext cx="764820" cy="7648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Free Question Mark Face Vectors, 300+ Images in AI, EPS format">
            <a:extLst>
              <a:ext uri="{FF2B5EF4-FFF2-40B4-BE49-F238E27FC236}">
                <a16:creationId xmlns:a16="http://schemas.microsoft.com/office/drawing/2014/main" id="{CA1F821F-453A-844F-8051-5E3DB9E21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142" y="5351083"/>
            <a:ext cx="764820" cy="76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80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 Aim of my project</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853335"/>
            <a:ext cx="10515600" cy="4772752"/>
          </a:xfrm>
        </p:spPr>
        <p:txBody>
          <a:bodyPr>
            <a:normAutofit/>
          </a:bodyPr>
          <a:lstStyle/>
          <a:p>
            <a:pPr marL="0" indent="0" algn="just">
              <a:buNone/>
            </a:pPr>
            <a:r>
              <a:rPr lang="en-US" altLang="zh-CN" dirty="0"/>
              <a:t>Detecting </a:t>
            </a:r>
            <a:r>
              <a:rPr lang="en-US" altLang="zh-CN" dirty="0">
                <a:solidFill>
                  <a:srgbClr val="FF0000"/>
                </a:solidFill>
              </a:rPr>
              <a:t>Copy Number Variants </a:t>
            </a:r>
            <a:r>
              <a:rPr lang="en-US" altLang="zh-CN" dirty="0"/>
              <a:t>(CNVs) involved in the pathology of CHMCF from Whole-Exome Sequencing (WES) data</a:t>
            </a:r>
          </a:p>
        </p:txBody>
      </p:sp>
      <p:grpSp>
        <p:nvGrpSpPr>
          <p:cNvPr id="11" name="组合 10">
            <a:extLst>
              <a:ext uri="{FF2B5EF4-FFF2-40B4-BE49-F238E27FC236}">
                <a16:creationId xmlns:a16="http://schemas.microsoft.com/office/drawing/2014/main" id="{075F67FA-E4EC-9246-BD2E-697B5B111A68}"/>
              </a:ext>
            </a:extLst>
          </p:cNvPr>
          <p:cNvGrpSpPr/>
          <p:nvPr/>
        </p:nvGrpSpPr>
        <p:grpSpPr>
          <a:xfrm>
            <a:off x="2014402" y="3615722"/>
            <a:ext cx="7874257" cy="2138692"/>
            <a:chOff x="5622138" y="5094398"/>
            <a:chExt cx="6484427" cy="1698401"/>
          </a:xfrm>
        </p:grpSpPr>
        <p:pic>
          <p:nvPicPr>
            <p:cNvPr id="12" name="Picture 2" descr="Whole Exome Sequencing | Services | Macrogen Europe">
              <a:extLst>
                <a:ext uri="{FF2B5EF4-FFF2-40B4-BE49-F238E27FC236}">
                  <a16:creationId xmlns:a16="http://schemas.microsoft.com/office/drawing/2014/main" id="{4FE624B6-597B-814B-896C-DAEB4022F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798" y="5463730"/>
              <a:ext cx="1330300" cy="13290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Molar Pregnancy">
              <a:extLst>
                <a:ext uri="{FF2B5EF4-FFF2-40B4-BE49-F238E27FC236}">
                  <a16:creationId xmlns:a16="http://schemas.microsoft.com/office/drawing/2014/main" id="{73CB0B69-9513-EA4A-8EB7-2134DF3F23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801"/>
            <a:stretch/>
          </p:blipFill>
          <p:spPr bwMode="auto">
            <a:xfrm>
              <a:off x="5622138" y="5498800"/>
              <a:ext cx="2636729" cy="12589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alaxy Europe | New and updated CNV and Variant Calling tools">
              <a:extLst>
                <a:ext uri="{FF2B5EF4-FFF2-40B4-BE49-F238E27FC236}">
                  <a16:creationId xmlns:a16="http://schemas.microsoft.com/office/drawing/2014/main" id="{1BF6D967-C590-4D46-B1D8-CA087EBD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8058" y="5604009"/>
              <a:ext cx="1048507" cy="104850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696A31CF-54FF-BE41-96C9-A1D841E9F9CE}"/>
                </a:ext>
              </a:extLst>
            </p:cNvPr>
            <p:cNvGrpSpPr/>
            <p:nvPr/>
          </p:nvGrpSpPr>
          <p:grpSpPr>
            <a:xfrm>
              <a:off x="8444497" y="5943600"/>
              <a:ext cx="408708" cy="369332"/>
              <a:chOff x="8644270" y="5943600"/>
              <a:chExt cx="408708" cy="369332"/>
            </a:xfrm>
          </p:grpSpPr>
          <p:sp>
            <p:nvSpPr>
              <p:cNvPr id="23" name="文本框 22">
                <a:extLst>
                  <a:ext uri="{FF2B5EF4-FFF2-40B4-BE49-F238E27FC236}">
                    <a16:creationId xmlns:a16="http://schemas.microsoft.com/office/drawing/2014/main" id="{46C0E591-FAD0-4B41-9C30-D51AD336FAF9}"/>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24" name="文本框 23">
                <a:extLst>
                  <a:ext uri="{FF2B5EF4-FFF2-40B4-BE49-F238E27FC236}">
                    <a16:creationId xmlns:a16="http://schemas.microsoft.com/office/drawing/2014/main" id="{2F24DC58-E1BD-7E4C-AA1E-3C29CF37079E}"/>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grpSp>
          <p:nvGrpSpPr>
            <p:cNvPr id="17" name="组合 16">
              <a:extLst>
                <a:ext uri="{FF2B5EF4-FFF2-40B4-BE49-F238E27FC236}">
                  <a16:creationId xmlns:a16="http://schemas.microsoft.com/office/drawing/2014/main" id="{18D139B5-2582-4B47-9ACD-56DC6D9D259D}"/>
                </a:ext>
              </a:extLst>
            </p:cNvPr>
            <p:cNvGrpSpPr/>
            <p:nvPr/>
          </p:nvGrpSpPr>
          <p:grpSpPr>
            <a:xfrm>
              <a:off x="10540724" y="5943600"/>
              <a:ext cx="408708" cy="369332"/>
              <a:chOff x="8644270" y="5943600"/>
              <a:chExt cx="408708" cy="369332"/>
            </a:xfrm>
          </p:grpSpPr>
          <p:sp>
            <p:nvSpPr>
              <p:cNvPr id="21" name="文本框 20">
                <a:extLst>
                  <a:ext uri="{FF2B5EF4-FFF2-40B4-BE49-F238E27FC236}">
                    <a16:creationId xmlns:a16="http://schemas.microsoft.com/office/drawing/2014/main" id="{8739679D-F377-0543-94F5-B59B018124E6}"/>
                  </a:ext>
                </a:extLst>
              </p:cNvPr>
              <p:cNvSpPr txBox="1"/>
              <p:nvPr/>
            </p:nvSpPr>
            <p:spPr>
              <a:xfrm>
                <a:off x="8644270" y="5943600"/>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22" name="文本框 21">
                <a:extLst>
                  <a:ext uri="{FF2B5EF4-FFF2-40B4-BE49-F238E27FC236}">
                    <a16:creationId xmlns:a16="http://schemas.microsoft.com/office/drawing/2014/main" id="{4A369760-E90E-7549-B461-4C485A0179BB}"/>
                  </a:ext>
                </a:extLst>
              </p:cNvPr>
              <p:cNvSpPr txBox="1"/>
              <p:nvPr/>
            </p:nvSpPr>
            <p:spPr>
              <a:xfrm>
                <a:off x="8752896" y="5943600"/>
                <a:ext cx="300082" cy="369332"/>
              </a:xfrm>
              <a:prstGeom prst="rect">
                <a:avLst/>
              </a:prstGeom>
              <a:noFill/>
            </p:spPr>
            <p:txBody>
              <a:bodyPr wrap="none" rtlCol="0">
                <a:spAutoFit/>
              </a:bodyPr>
              <a:lstStyle/>
              <a:p>
                <a:r>
                  <a:rPr kumimoji="1" lang="en-US" altLang="zh-CN" dirty="0"/>
                  <a:t>&gt;</a:t>
                </a:r>
                <a:endParaRPr kumimoji="1" lang="zh-CN" altLang="en-US" dirty="0"/>
              </a:p>
            </p:txBody>
          </p:sp>
        </p:grpSp>
        <p:sp>
          <p:nvSpPr>
            <p:cNvPr id="18" name="文本框 17">
              <a:extLst>
                <a:ext uri="{FF2B5EF4-FFF2-40B4-BE49-F238E27FC236}">
                  <a16:creationId xmlns:a16="http://schemas.microsoft.com/office/drawing/2014/main" id="{E21BA85A-65FE-FE42-9451-4BCD2252847F}"/>
                </a:ext>
              </a:extLst>
            </p:cNvPr>
            <p:cNvSpPr txBox="1"/>
            <p:nvPr/>
          </p:nvSpPr>
          <p:spPr>
            <a:xfrm>
              <a:off x="6501118" y="5094398"/>
              <a:ext cx="878767" cy="369332"/>
            </a:xfrm>
            <a:prstGeom prst="rect">
              <a:avLst/>
            </a:prstGeom>
            <a:noFill/>
          </p:spPr>
          <p:txBody>
            <a:bodyPr wrap="none" rtlCol="0">
              <a:spAutoFit/>
            </a:bodyPr>
            <a:lstStyle/>
            <a:p>
              <a:r>
                <a:rPr kumimoji="1" lang="en-US" altLang="zh-CN" dirty="0"/>
                <a:t>CHMCF</a:t>
              </a:r>
              <a:endParaRPr kumimoji="1" lang="zh-CN" altLang="en-US" dirty="0"/>
            </a:p>
          </p:txBody>
        </p:sp>
        <p:sp>
          <p:nvSpPr>
            <p:cNvPr id="19" name="文本框 18">
              <a:extLst>
                <a:ext uri="{FF2B5EF4-FFF2-40B4-BE49-F238E27FC236}">
                  <a16:creationId xmlns:a16="http://schemas.microsoft.com/office/drawing/2014/main" id="{6E6C3C96-B39A-1A4D-9151-7C8A6CC1F580}"/>
                </a:ext>
              </a:extLst>
            </p:cNvPr>
            <p:cNvSpPr txBox="1"/>
            <p:nvPr/>
          </p:nvSpPr>
          <p:spPr>
            <a:xfrm>
              <a:off x="11287999" y="5094398"/>
              <a:ext cx="588623" cy="369332"/>
            </a:xfrm>
            <a:prstGeom prst="rect">
              <a:avLst/>
            </a:prstGeom>
            <a:noFill/>
          </p:spPr>
          <p:txBody>
            <a:bodyPr wrap="none" rtlCol="0">
              <a:spAutoFit/>
            </a:bodyPr>
            <a:lstStyle/>
            <a:p>
              <a:r>
                <a:rPr kumimoji="1" lang="en-US" altLang="zh-CN" dirty="0"/>
                <a:t>CNV</a:t>
              </a:r>
              <a:endParaRPr kumimoji="1" lang="zh-CN" altLang="en-US" dirty="0"/>
            </a:p>
          </p:txBody>
        </p:sp>
        <p:sp>
          <p:nvSpPr>
            <p:cNvPr id="20" name="文本框 19">
              <a:extLst>
                <a:ext uri="{FF2B5EF4-FFF2-40B4-BE49-F238E27FC236}">
                  <a16:creationId xmlns:a16="http://schemas.microsoft.com/office/drawing/2014/main" id="{EC78FCC7-214E-D94F-BF19-9601B65F53E7}"/>
                </a:ext>
              </a:extLst>
            </p:cNvPr>
            <p:cNvSpPr txBox="1"/>
            <p:nvPr/>
          </p:nvSpPr>
          <p:spPr>
            <a:xfrm>
              <a:off x="9464140" y="5094398"/>
              <a:ext cx="605615" cy="369332"/>
            </a:xfrm>
            <a:prstGeom prst="rect">
              <a:avLst/>
            </a:prstGeom>
            <a:noFill/>
          </p:spPr>
          <p:txBody>
            <a:bodyPr wrap="none" rtlCol="0">
              <a:spAutoFit/>
            </a:bodyPr>
            <a:lstStyle/>
            <a:p>
              <a:r>
                <a:rPr kumimoji="1" lang="en-US" altLang="zh-CN" dirty="0"/>
                <a:t>WES</a:t>
              </a:r>
              <a:endParaRPr kumimoji="1" lang="zh-CN" altLang="en-US" dirty="0"/>
            </a:p>
          </p:txBody>
        </p:sp>
      </p:grpSp>
      <p:sp>
        <p:nvSpPr>
          <p:cNvPr id="5" name="文本框 4">
            <a:extLst>
              <a:ext uri="{FF2B5EF4-FFF2-40B4-BE49-F238E27FC236}">
                <a16:creationId xmlns:a16="http://schemas.microsoft.com/office/drawing/2014/main" id="{30EDCD4E-5DCC-B64A-ACE8-52E158468F5F}"/>
              </a:ext>
            </a:extLst>
          </p:cNvPr>
          <p:cNvSpPr txBox="1"/>
          <p:nvPr/>
        </p:nvSpPr>
        <p:spPr>
          <a:xfrm>
            <a:off x="7765449" y="4411483"/>
            <a:ext cx="822661" cy="369332"/>
          </a:xfrm>
          <a:prstGeom prst="rect">
            <a:avLst/>
          </a:prstGeom>
          <a:noFill/>
        </p:spPr>
        <p:txBody>
          <a:bodyPr wrap="none" rtlCol="0">
            <a:spAutoFit/>
          </a:bodyPr>
          <a:lstStyle/>
          <a:p>
            <a:r>
              <a:rPr kumimoji="1" lang="en-US" altLang="zh-CN" dirty="0"/>
              <a:t>CNVkit</a:t>
            </a:r>
            <a:endParaRPr kumimoji="1" lang="zh-CN" altLang="en-US" dirty="0"/>
          </a:p>
        </p:txBody>
      </p:sp>
      <p:sp>
        <p:nvSpPr>
          <p:cNvPr id="25" name="文本框 24">
            <a:extLst>
              <a:ext uri="{FF2B5EF4-FFF2-40B4-BE49-F238E27FC236}">
                <a16:creationId xmlns:a16="http://schemas.microsoft.com/office/drawing/2014/main" id="{4A712A60-7815-C24B-B026-9E32470E2215}"/>
              </a:ext>
            </a:extLst>
          </p:cNvPr>
          <p:cNvSpPr txBox="1"/>
          <p:nvPr/>
        </p:nvSpPr>
        <p:spPr>
          <a:xfrm>
            <a:off x="7750701" y="4944791"/>
            <a:ext cx="837409" cy="369332"/>
          </a:xfrm>
          <a:prstGeom prst="rect">
            <a:avLst/>
          </a:prstGeom>
          <a:noFill/>
        </p:spPr>
        <p:txBody>
          <a:bodyPr wrap="none" rtlCol="0">
            <a:spAutoFit/>
          </a:bodyPr>
          <a:lstStyle/>
          <a:p>
            <a:r>
              <a:rPr kumimoji="1" lang="en-US" altLang="zh-CN" dirty="0"/>
              <a:t>conifer</a:t>
            </a:r>
            <a:endParaRPr kumimoji="1" lang="zh-CN" altLang="en-US" dirty="0"/>
          </a:p>
        </p:txBody>
      </p:sp>
    </p:spTree>
    <p:extLst>
      <p:ext uri="{BB962C8B-B14F-4D97-AF65-F5344CB8AC3E}">
        <p14:creationId xmlns:p14="http://schemas.microsoft.com/office/powerpoint/2010/main" val="6427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52175AE-BE26-474A-A04C-920AF7F5DD1A}"/>
              </a:ext>
            </a:extLst>
          </p:cNvPr>
          <p:cNvGrpSpPr/>
          <p:nvPr/>
        </p:nvGrpSpPr>
        <p:grpSpPr>
          <a:xfrm>
            <a:off x="-38986" y="-3741"/>
            <a:ext cx="12269972" cy="1095208"/>
            <a:chOff x="-38986" y="-3741"/>
            <a:chExt cx="12269972" cy="1095208"/>
          </a:xfrm>
        </p:grpSpPr>
        <p:sp>
          <p:nvSpPr>
            <p:cNvPr id="4" name="矩形 3">
              <a:extLst>
                <a:ext uri="{FF2B5EF4-FFF2-40B4-BE49-F238E27FC236}">
                  <a16:creationId xmlns:a16="http://schemas.microsoft.com/office/drawing/2014/main" id="{B8905670-3535-5D42-885E-C9894E41D443}"/>
                </a:ext>
              </a:extLst>
            </p:cNvPr>
            <p:cNvSpPr/>
            <p:nvPr/>
          </p:nvSpPr>
          <p:spPr>
            <a:xfrm>
              <a:off x="-38986" y="-3741"/>
              <a:ext cx="12269972" cy="1095208"/>
            </a:xfrm>
            <a:prstGeom prst="rect">
              <a:avLst/>
            </a:prstGeom>
            <a:solidFill>
              <a:srgbClr val="26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图片 8">
              <a:extLst>
                <a:ext uri="{FF2B5EF4-FFF2-40B4-BE49-F238E27FC236}">
                  <a16:creationId xmlns:a16="http://schemas.microsoft.com/office/drawing/2014/main" id="{B414C2C8-B850-5C4E-B71E-DA26E9C95681}"/>
                </a:ext>
              </a:extLst>
            </p:cNvPr>
            <p:cNvPicPr>
              <a:picLocks noChangeAspect="1"/>
            </p:cNvPicPr>
            <p:nvPr/>
          </p:nvPicPr>
          <p:blipFill rotWithShape="1">
            <a:blip r:embed="rId3"/>
            <a:srcRect t="20853" b="20511"/>
            <a:stretch/>
          </p:blipFill>
          <p:spPr>
            <a:xfrm>
              <a:off x="9888666" y="-3741"/>
              <a:ext cx="1867796" cy="1095208"/>
            </a:xfrm>
            <a:prstGeom prst="rect">
              <a:avLst/>
            </a:prstGeom>
          </p:spPr>
        </p:pic>
      </p:grpSp>
      <p:sp>
        <p:nvSpPr>
          <p:cNvPr id="2" name="Title 1">
            <a:extLst>
              <a:ext uri="{FF2B5EF4-FFF2-40B4-BE49-F238E27FC236}">
                <a16:creationId xmlns:a16="http://schemas.microsoft.com/office/drawing/2014/main" id="{49D7DE23-48CF-C74F-A929-24CA670B6EA0}"/>
              </a:ext>
            </a:extLst>
          </p:cNvPr>
          <p:cNvSpPr>
            <a:spLocks noGrp="1"/>
          </p:cNvSpPr>
          <p:nvPr>
            <p:ph type="title"/>
          </p:nvPr>
        </p:nvSpPr>
        <p:spPr>
          <a:xfrm>
            <a:off x="644236" y="-115178"/>
            <a:ext cx="10515600" cy="1325563"/>
          </a:xfrm>
        </p:spPr>
        <p:txBody>
          <a:bodyPr/>
          <a:lstStyle/>
          <a:p>
            <a:r>
              <a:rPr lang="en-US" dirty="0">
                <a:solidFill>
                  <a:schemeClr val="bg1"/>
                </a:solidFill>
              </a:rPr>
              <a:t>Methodology</a:t>
            </a:r>
            <a:endParaRPr lang="en-CN" dirty="0">
              <a:solidFill>
                <a:schemeClr val="bg1"/>
              </a:solidFill>
            </a:endParaRPr>
          </a:p>
        </p:txBody>
      </p:sp>
      <p:sp>
        <p:nvSpPr>
          <p:cNvPr id="3" name="Content Placeholder 2">
            <a:extLst>
              <a:ext uri="{FF2B5EF4-FFF2-40B4-BE49-F238E27FC236}">
                <a16:creationId xmlns:a16="http://schemas.microsoft.com/office/drawing/2014/main" id="{27711A84-B99B-FE41-B121-29539718D3EC}"/>
              </a:ext>
            </a:extLst>
          </p:cNvPr>
          <p:cNvSpPr>
            <a:spLocks noGrp="1"/>
          </p:cNvSpPr>
          <p:nvPr>
            <p:ph idx="1"/>
          </p:nvPr>
        </p:nvSpPr>
        <p:spPr>
          <a:xfrm>
            <a:off x="644236" y="1485977"/>
            <a:ext cx="10515600" cy="4772752"/>
          </a:xfrm>
        </p:spPr>
        <p:txBody>
          <a:bodyPr>
            <a:normAutofit/>
          </a:bodyPr>
          <a:lstStyle/>
          <a:p>
            <a:pPr marL="0" indent="0" algn="just">
              <a:buNone/>
            </a:pPr>
            <a:r>
              <a:rPr lang="en-US" altLang="zh-CN" dirty="0"/>
              <a:t>Data:</a:t>
            </a:r>
          </a:p>
          <a:p>
            <a:pPr marL="0" indent="0" algn="just">
              <a:buNone/>
            </a:pPr>
            <a:endParaRPr lang="en-US" altLang="zh-CN" dirty="0"/>
          </a:p>
        </p:txBody>
      </p:sp>
      <p:pic>
        <p:nvPicPr>
          <p:cNvPr id="25" name="Picture 2" descr="page8image44517824">
            <a:extLst>
              <a:ext uri="{FF2B5EF4-FFF2-40B4-BE49-F238E27FC236}">
                <a16:creationId xmlns:a16="http://schemas.microsoft.com/office/drawing/2014/main" id="{C408700E-3D00-FE40-8B7C-FA5BE076E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985" y="2210915"/>
            <a:ext cx="7893043" cy="3860934"/>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5C722F78-C8D8-B74F-997B-78F220883161}"/>
              </a:ext>
            </a:extLst>
          </p:cNvPr>
          <p:cNvSpPr/>
          <p:nvPr/>
        </p:nvSpPr>
        <p:spPr>
          <a:xfrm>
            <a:off x="3859619" y="3292061"/>
            <a:ext cx="2491562" cy="922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6D76C9A6-D4AF-F94C-B5B9-2FDBE630A563}"/>
              </a:ext>
            </a:extLst>
          </p:cNvPr>
          <p:cNvSpPr/>
          <p:nvPr/>
        </p:nvSpPr>
        <p:spPr>
          <a:xfrm>
            <a:off x="3746205" y="5316826"/>
            <a:ext cx="2491562" cy="922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文本&#10;&#10;描述已自动生成">
            <a:extLst>
              <a:ext uri="{FF2B5EF4-FFF2-40B4-BE49-F238E27FC236}">
                <a16:creationId xmlns:a16="http://schemas.microsoft.com/office/drawing/2014/main" id="{D8724D6A-BE7A-8C4A-9F0E-793045E20A9B}"/>
              </a:ext>
            </a:extLst>
          </p:cNvPr>
          <p:cNvPicPr>
            <a:picLocks noChangeAspect="1"/>
          </p:cNvPicPr>
          <p:nvPr/>
        </p:nvPicPr>
        <p:blipFill>
          <a:blip r:embed="rId5"/>
          <a:stretch>
            <a:fillRect/>
          </a:stretch>
        </p:blipFill>
        <p:spPr>
          <a:xfrm>
            <a:off x="7696200" y="6298889"/>
            <a:ext cx="4495800" cy="580329"/>
          </a:xfrm>
          <a:prstGeom prst="rect">
            <a:avLst/>
          </a:prstGeom>
        </p:spPr>
      </p:pic>
      <p:pic>
        <p:nvPicPr>
          <p:cNvPr id="14" name="图片 13" descr="背景图案&#10;&#10;低可信度描述已自动生成">
            <a:extLst>
              <a:ext uri="{FF2B5EF4-FFF2-40B4-BE49-F238E27FC236}">
                <a16:creationId xmlns:a16="http://schemas.microsoft.com/office/drawing/2014/main" id="{F1CF5A54-9C92-BF44-BF8B-1D00E74191B7}"/>
              </a:ext>
            </a:extLst>
          </p:cNvPr>
          <p:cNvPicPr>
            <a:picLocks noChangeAspect="1"/>
          </p:cNvPicPr>
          <p:nvPr/>
        </p:nvPicPr>
        <p:blipFill>
          <a:blip r:embed="rId6"/>
          <a:stretch>
            <a:fillRect/>
          </a:stretch>
        </p:blipFill>
        <p:spPr>
          <a:xfrm>
            <a:off x="4547485" y="5776686"/>
            <a:ext cx="1113085" cy="354700"/>
          </a:xfrm>
          <a:prstGeom prst="rect">
            <a:avLst/>
          </a:prstGeom>
        </p:spPr>
      </p:pic>
      <p:sp>
        <p:nvSpPr>
          <p:cNvPr id="12" name="文本框 11">
            <a:extLst>
              <a:ext uri="{FF2B5EF4-FFF2-40B4-BE49-F238E27FC236}">
                <a16:creationId xmlns:a16="http://schemas.microsoft.com/office/drawing/2014/main" id="{B6D6D64A-9BE5-5C4B-935A-0B51EEFD38A3}"/>
              </a:ext>
            </a:extLst>
          </p:cNvPr>
          <p:cNvSpPr txBox="1"/>
          <p:nvPr/>
        </p:nvSpPr>
        <p:spPr>
          <a:xfrm>
            <a:off x="4414789" y="5698589"/>
            <a:ext cx="2491562" cy="307777"/>
          </a:xfrm>
          <a:prstGeom prst="rect">
            <a:avLst/>
          </a:prstGeom>
          <a:noFill/>
        </p:spPr>
        <p:txBody>
          <a:bodyPr wrap="square" rtlCol="0">
            <a:spAutoFit/>
          </a:bodyPr>
          <a:lstStyle/>
          <a:p>
            <a:r>
              <a:rPr kumimoji="1" lang="en-US" altLang="zh-CN" sz="1400" dirty="0">
                <a:latin typeface="+mn-ea"/>
              </a:rPr>
              <a:t>Placental villi sample</a:t>
            </a:r>
            <a:endParaRPr kumimoji="1" lang="zh-CN" altLang="en-US" sz="1400" dirty="0">
              <a:latin typeface="+mn-ea"/>
            </a:endParaRPr>
          </a:p>
        </p:txBody>
      </p:sp>
    </p:spTree>
    <p:extLst>
      <p:ext uri="{BB962C8B-B14F-4D97-AF65-F5344CB8AC3E}">
        <p14:creationId xmlns:p14="http://schemas.microsoft.com/office/powerpoint/2010/main" val="26874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8507</TotalTime>
  <Words>2328</Words>
  <Application>Microsoft Macintosh PowerPoint</Application>
  <PresentationFormat>宽屏</PresentationFormat>
  <Paragraphs>288</Paragraphs>
  <Slides>29</Slides>
  <Notes>27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等线</vt:lpstr>
      <vt:lpstr>Arial</vt:lpstr>
      <vt:lpstr>Calibri</vt:lpstr>
      <vt:lpstr>Calibri Light</vt:lpstr>
      <vt:lpstr>Office Theme</vt:lpstr>
      <vt:lpstr>Detection  of copy number variation from whole-exome sequencing data of complete hydatidiform mole with co-existing fetus (CHMCF)</vt:lpstr>
      <vt:lpstr>Background</vt:lpstr>
      <vt:lpstr>Background</vt:lpstr>
      <vt:lpstr>Background</vt:lpstr>
      <vt:lpstr>Background</vt:lpstr>
      <vt:lpstr>Background</vt:lpstr>
      <vt:lpstr> Aim of my project</vt:lpstr>
      <vt:lpstr> Aim of my project</vt:lpstr>
      <vt:lpstr>Methodology</vt:lpstr>
      <vt:lpstr>Methodology</vt:lpstr>
      <vt:lpstr>PowerPoint 演示文稿</vt:lpstr>
      <vt:lpstr>Methodology</vt:lpstr>
      <vt:lpstr>Result – overall</vt:lpstr>
      <vt:lpstr>Result </vt:lpstr>
      <vt:lpstr>Result</vt:lpstr>
      <vt:lpstr>Result – case 1</vt:lpstr>
      <vt:lpstr>Result – case 1</vt:lpstr>
      <vt:lpstr>Result – case 1</vt:lpstr>
      <vt:lpstr>Result – case 2</vt:lpstr>
      <vt:lpstr>Result – case 2</vt:lpstr>
      <vt:lpstr>Result – case 2</vt:lpstr>
      <vt:lpstr>Discussion</vt:lpstr>
      <vt:lpstr>Discussion</vt:lpstr>
      <vt:lpstr>Limitation and Further improvement</vt:lpstr>
      <vt:lpstr>Conclusion</vt:lpstr>
      <vt:lpstr>Reference</vt:lpstr>
      <vt:lpstr>Reference</vt:lpstr>
      <vt:lpstr>PowerPoint 演示文稿</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Cui, Jiajun</dc:creator>
  <cp:lastModifiedBy>Cui, Jiajun</cp:lastModifiedBy>
  <cp:revision>41</cp:revision>
  <dcterms:created xsi:type="dcterms:W3CDTF">2022-05-02T10:44:35Z</dcterms:created>
  <dcterms:modified xsi:type="dcterms:W3CDTF">2022-05-15T13:50:07Z</dcterms:modified>
</cp:coreProperties>
</file>